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5"/>
  </p:notesMasterIdLst>
  <p:handoutMasterIdLst>
    <p:handoutMasterId r:id="rId126"/>
  </p:handoutMasterIdLst>
  <p:sldIdLst>
    <p:sldId id="256" r:id="rId2"/>
    <p:sldId id="323" r:id="rId3"/>
    <p:sldId id="322" r:id="rId4"/>
    <p:sldId id="404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402" r:id="rId16"/>
    <p:sldId id="267" r:id="rId17"/>
    <p:sldId id="268" r:id="rId18"/>
    <p:sldId id="269" r:id="rId19"/>
    <p:sldId id="270" r:id="rId20"/>
    <p:sldId id="271" r:id="rId21"/>
    <p:sldId id="272" r:id="rId22"/>
    <p:sldId id="380" r:id="rId23"/>
    <p:sldId id="405" r:id="rId24"/>
    <p:sldId id="274" r:id="rId25"/>
    <p:sldId id="276" r:id="rId26"/>
    <p:sldId id="277" r:id="rId27"/>
    <p:sldId id="278" r:id="rId28"/>
    <p:sldId id="373" r:id="rId29"/>
    <p:sldId id="406" r:id="rId30"/>
    <p:sldId id="280" r:id="rId31"/>
    <p:sldId id="281" r:id="rId32"/>
    <p:sldId id="282" r:id="rId33"/>
    <p:sldId id="283" r:id="rId34"/>
    <p:sldId id="284" r:id="rId35"/>
    <p:sldId id="398" r:id="rId36"/>
    <p:sldId id="400" r:id="rId37"/>
    <p:sldId id="399" r:id="rId38"/>
    <p:sldId id="285" r:id="rId39"/>
    <p:sldId id="408" r:id="rId40"/>
    <p:sldId id="407" r:id="rId41"/>
    <p:sldId id="328" r:id="rId42"/>
    <p:sldId id="375" r:id="rId43"/>
    <p:sldId id="382" r:id="rId44"/>
    <p:sldId id="383" r:id="rId45"/>
    <p:sldId id="376" r:id="rId46"/>
    <p:sldId id="377" r:id="rId47"/>
    <p:sldId id="379" r:id="rId48"/>
    <p:sldId id="381" r:id="rId49"/>
    <p:sldId id="409" r:id="rId50"/>
    <p:sldId id="325" r:id="rId51"/>
    <p:sldId id="396" r:id="rId52"/>
    <p:sldId id="331" r:id="rId53"/>
    <p:sldId id="326" r:id="rId54"/>
    <p:sldId id="327" r:id="rId55"/>
    <p:sldId id="395" r:id="rId56"/>
    <p:sldId id="340" r:id="rId57"/>
    <p:sldId id="341" r:id="rId58"/>
    <p:sldId id="342" r:id="rId59"/>
    <p:sldId id="345" r:id="rId60"/>
    <p:sldId id="346" r:id="rId61"/>
    <p:sldId id="347" r:id="rId62"/>
    <p:sldId id="348" r:id="rId63"/>
    <p:sldId id="349" r:id="rId64"/>
    <p:sldId id="350" r:id="rId65"/>
    <p:sldId id="351" r:id="rId66"/>
    <p:sldId id="352" r:id="rId67"/>
    <p:sldId id="353" r:id="rId68"/>
    <p:sldId id="354" r:id="rId69"/>
    <p:sldId id="355" r:id="rId70"/>
    <p:sldId id="356" r:id="rId71"/>
    <p:sldId id="357" r:id="rId72"/>
    <p:sldId id="358" r:id="rId73"/>
    <p:sldId id="359" r:id="rId74"/>
    <p:sldId id="360" r:id="rId75"/>
    <p:sldId id="361" r:id="rId76"/>
    <p:sldId id="362" r:id="rId77"/>
    <p:sldId id="363" r:id="rId78"/>
    <p:sldId id="364" r:id="rId79"/>
    <p:sldId id="365" r:id="rId80"/>
    <p:sldId id="369" r:id="rId81"/>
    <p:sldId id="401" r:id="rId82"/>
    <p:sldId id="324" r:id="rId83"/>
    <p:sldId id="370" r:id="rId84"/>
    <p:sldId id="366" r:id="rId85"/>
    <p:sldId id="367" r:id="rId86"/>
    <p:sldId id="368" r:id="rId87"/>
    <p:sldId id="371" r:id="rId88"/>
    <p:sldId id="384" r:id="rId89"/>
    <p:sldId id="297" r:id="rId90"/>
    <p:sldId id="298" r:id="rId91"/>
    <p:sldId id="299" r:id="rId92"/>
    <p:sldId id="300" r:id="rId93"/>
    <p:sldId id="301" r:id="rId94"/>
    <p:sldId id="302" r:id="rId95"/>
    <p:sldId id="303" r:id="rId96"/>
    <p:sldId id="304" r:id="rId97"/>
    <p:sldId id="305" r:id="rId98"/>
    <p:sldId id="306" r:id="rId99"/>
    <p:sldId id="307" r:id="rId100"/>
    <p:sldId id="308" r:id="rId101"/>
    <p:sldId id="309" r:id="rId102"/>
    <p:sldId id="310" r:id="rId103"/>
    <p:sldId id="311" r:id="rId104"/>
    <p:sldId id="312" r:id="rId105"/>
    <p:sldId id="313" r:id="rId106"/>
    <p:sldId id="314" r:id="rId107"/>
    <p:sldId id="315" r:id="rId108"/>
    <p:sldId id="316" r:id="rId109"/>
    <p:sldId id="317" r:id="rId110"/>
    <p:sldId id="318" r:id="rId111"/>
    <p:sldId id="320" r:id="rId112"/>
    <p:sldId id="385" r:id="rId113"/>
    <p:sldId id="386" r:id="rId114"/>
    <p:sldId id="387" r:id="rId115"/>
    <p:sldId id="388" r:id="rId116"/>
    <p:sldId id="389" r:id="rId117"/>
    <p:sldId id="390" r:id="rId118"/>
    <p:sldId id="391" r:id="rId119"/>
    <p:sldId id="392" r:id="rId120"/>
    <p:sldId id="393" r:id="rId121"/>
    <p:sldId id="394" r:id="rId122"/>
    <p:sldId id="321" r:id="rId123"/>
    <p:sldId id="397" r:id="rId1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宋体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宋体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宋体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66DEA"/>
    <a:srgbClr val="9933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55" autoAdjust="0"/>
    <p:restoredTop sz="90941" autoAdjust="0"/>
  </p:normalViewPr>
  <p:slideViewPr>
    <p:cSldViewPr>
      <p:cViewPr>
        <p:scale>
          <a:sx n="60" d="100"/>
          <a:sy n="60" d="100"/>
        </p:scale>
        <p:origin x="-1020" y="-234"/>
      </p:cViewPr>
      <p:guideLst>
        <p:guide orient="horz" pos="1104"/>
        <p:guide orient="horz" pos="3888"/>
        <p:guide pos="720"/>
        <p:guide pos="5040"/>
        <p:guide pos="3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064" y="-11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B640627-2757-48BC-BC4B-819626CC66BA}" type="datetimeFigureOut">
              <a:rPr lang="en-US" altLang="zh-CN"/>
              <a:pPr>
                <a:defRPr/>
              </a:pPr>
              <a:t>1/16/2013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17820117-ABC6-4F52-826D-F7D5F6E5A5F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5EDC041-BFE3-4666-8A7A-AE22DD2207E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801CF9-488D-4585-A4F9-F34F0C43AD74}" type="slidenum">
              <a:rPr lang="en-US" altLang="zh-CN" smtClean="0"/>
              <a:pPr/>
              <a:t>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3A3E68-4AEA-47AE-B766-70BA5E435630}" type="slidenum">
              <a:rPr lang="en-US" altLang="zh-CN" smtClean="0"/>
              <a:pPr/>
              <a:t>11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BAE6AA-11DB-4B31-833D-0857A6BF6F6D}" type="slidenum">
              <a:rPr lang="en-US" altLang="zh-CN" smtClean="0"/>
              <a:pPr/>
              <a:t>120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E2BCF9-F414-448D-8037-2F63FDB65672}" type="slidenum">
              <a:rPr lang="en-US" altLang="zh-CN" smtClean="0"/>
              <a:pPr/>
              <a:t>121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3A6D98-C342-4FFE-9AFC-D1E850B7AAE2}" type="slidenum">
              <a:rPr lang="en-US" altLang="zh-CN" smtClean="0"/>
              <a:pPr/>
              <a:t>122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4DBE9-C9CE-46FF-97E6-76F4C76E5143}" type="slidenum">
              <a:rPr lang="en-US" altLang="zh-CN" smtClean="0"/>
              <a:pPr/>
              <a:t>123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32DF7F-ABA8-4A73-BF2C-41FB12F4392B}" type="slidenum">
              <a:rPr lang="en-US" altLang="zh-CN" smtClean="0"/>
              <a:pPr/>
              <a:t>12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1EF1EE-05CA-4B94-B6EC-88FFEB2747AC}" type="slidenum">
              <a:rPr lang="en-US" altLang="zh-CN" smtClean="0"/>
              <a:pPr/>
              <a:t>13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5F8E84-2F3F-4C5F-BE57-A3CB092DF79E}" type="slidenum">
              <a:rPr lang="en-US" altLang="zh-CN" smtClean="0"/>
              <a:pPr/>
              <a:t>14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D9791-B3B6-4690-9B76-E91FA247231B}" type="slidenum">
              <a:rPr lang="en-US" altLang="zh-CN" smtClean="0"/>
              <a:pPr/>
              <a:t>15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60E720-2A62-4FE0-8871-F4B12FE0B08A}" type="slidenum">
              <a:rPr lang="en-US" altLang="zh-CN" smtClean="0"/>
              <a:pPr/>
              <a:t>16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4D4AF-2D60-4333-B637-0F749E1BDB3A}" type="slidenum">
              <a:rPr lang="en-US" altLang="zh-CN" smtClean="0"/>
              <a:pPr/>
              <a:t>17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2C2F76-F320-46E6-86EB-969280CAE006}" type="slidenum">
              <a:rPr lang="en-US" altLang="zh-CN" smtClean="0"/>
              <a:pPr/>
              <a:t>18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D571FF-C9B0-4424-BFCC-1C839CC26C6C}" type="slidenum">
              <a:rPr lang="en-US" altLang="zh-CN" smtClean="0"/>
              <a:pPr/>
              <a:t>19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B726F9-8FD8-4D90-A35D-F28420EEE8E1}" type="slidenum">
              <a:rPr lang="en-US" altLang="zh-CN" smtClean="0"/>
              <a:pPr/>
              <a:t>20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D9791-B3B6-4690-9B76-E91FA247231B}" type="slidenum">
              <a:rPr lang="en-US" altLang="zh-CN" smtClean="0"/>
              <a:pPr/>
              <a:t>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E705CB-14FC-485D-8B82-3A0B525E8B97}" type="slidenum">
              <a:rPr lang="en-US" altLang="zh-CN" smtClean="0"/>
              <a:pPr/>
              <a:t>21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D9791-B3B6-4690-9B76-E91FA247231B}" type="slidenum">
              <a:rPr lang="en-US" altLang="zh-CN" smtClean="0"/>
              <a:pPr/>
              <a:t>23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8143E1-C210-4A12-807E-2347C41C4E01}" type="slidenum">
              <a:rPr lang="en-US" altLang="zh-CN" smtClean="0"/>
              <a:pPr/>
              <a:t>24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16846-21E7-4711-94BB-BB1FF2686342}" type="slidenum">
              <a:rPr lang="en-US" altLang="zh-CN" smtClean="0"/>
              <a:pPr/>
              <a:t>25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40556B-2BC5-44FD-AC39-36C2F5627D77}" type="slidenum">
              <a:rPr lang="en-US" altLang="zh-CN" smtClean="0"/>
              <a:pPr/>
              <a:t>26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163310-677A-4C38-B2DB-66E62514DCA7}" type="slidenum">
              <a:rPr lang="en-US" altLang="zh-CN" smtClean="0"/>
              <a:pPr/>
              <a:t>27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837DE2-866F-4EFB-A816-6071EE1BBDDA}" type="slidenum">
              <a:rPr lang="en-US" altLang="zh-CN" smtClean="0"/>
              <a:pPr/>
              <a:t>28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D9791-B3B6-4690-9B76-E91FA247231B}" type="slidenum">
              <a:rPr lang="en-US" altLang="zh-CN" smtClean="0"/>
              <a:pPr/>
              <a:t>29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9045-7BA8-4146-B257-21243AA74D7A}" type="slidenum">
              <a:rPr lang="en-US" altLang="zh-CN" smtClean="0"/>
              <a:pPr/>
              <a:t>30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DA063-9DFF-45CA-950C-09723DEFA92D}" type="slidenum">
              <a:rPr lang="en-US" altLang="zh-CN" smtClean="0"/>
              <a:pPr/>
              <a:t>31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D9791-B3B6-4690-9B76-E91FA247231B}" type="slidenum">
              <a:rPr lang="en-US" altLang="zh-CN" smtClean="0"/>
              <a:pPr/>
              <a:t>4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251B30-12CE-4680-83B1-F352C274494C}" type="slidenum">
              <a:rPr lang="en-US" altLang="zh-CN" smtClean="0"/>
              <a:pPr/>
              <a:t>32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EC887C-4141-4FFA-B379-AD0B5EF9E4A7}" type="slidenum">
              <a:rPr lang="en-US" altLang="zh-CN" smtClean="0"/>
              <a:pPr/>
              <a:t>33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928979-EBF6-4119-BA8E-72BDC71B9D68}" type="slidenum">
              <a:rPr lang="en-US" altLang="zh-CN" smtClean="0"/>
              <a:pPr/>
              <a:t>34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8300" cy="124920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8300" cy="124920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A1ADB0-227E-4D4F-9DEE-57C160AC87DA}" type="slidenum">
              <a:rPr lang="en-US" altLang="zh-CN" smtClean="0"/>
              <a:pPr/>
              <a:t>38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D9791-B3B6-4690-9B76-E91FA247231B}" type="slidenum">
              <a:rPr lang="en-US" altLang="zh-CN" smtClean="0"/>
              <a:pPr/>
              <a:t>39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D9791-B3B6-4690-9B76-E91FA247231B}" type="slidenum">
              <a:rPr lang="en-US" altLang="zh-CN" smtClean="0"/>
              <a:pPr/>
              <a:t>40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3" indent="-2857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98" indent="-22858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57" indent="-22858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17" indent="-22858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76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3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9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54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62770B-70E3-43C1-9FB3-91A2651215A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3" indent="-2857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98" indent="-22858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57" indent="-22858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17" indent="-22858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76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3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9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54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DEAEF5-CF41-4348-B8E9-41542370ACD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0A4626-B6CD-43FC-A247-41AB21E61D0D}" type="slidenum">
              <a:rPr lang="en-US" altLang="zh-CN" smtClean="0"/>
              <a:pPr/>
              <a:t>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3" indent="-2857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98" indent="-22858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57" indent="-22858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17" indent="-22858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76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3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9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54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FE52DC-52A1-447C-A8CB-CF1A1DB0AC9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3" indent="-2857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98" indent="-22858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57" indent="-22858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17" indent="-22858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76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3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9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54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9B362-86EA-4AFF-84BA-105B717C171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D9791-B3B6-4690-9B76-E91FA247231B}" type="slidenum">
              <a:rPr lang="en-US" altLang="zh-CN" smtClean="0"/>
              <a:pPr/>
              <a:t>49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3" indent="-2857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98" indent="-22858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57" indent="-22858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17" indent="-22858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76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3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9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54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95603F-397A-4D80-8043-662FB7F0BB0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7AE154-F47D-4200-9C6F-F52E5B6E3A8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3C0386-D92E-456B-8220-EB6B1824799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B45DF3-5103-4827-92A1-5A6C64689C45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3" indent="-2857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98" indent="-22858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57" indent="-22858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17" indent="-22858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76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3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9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54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3F07C6-DA90-4FF9-AA90-26006327D8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89F2C8-D9EC-4750-A941-D2BF1646380A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3" indent="-2857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98" indent="-22858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57" indent="-22858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17" indent="-22858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76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3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9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54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0BB872-435D-4763-B4BD-675B43FC320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0063F1-3249-4A49-B786-C89A23576481}" type="slidenum">
              <a:rPr lang="en-US" altLang="zh-CN" smtClean="0"/>
              <a:pPr/>
              <a:t>6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CEF80B-2B49-4A4C-9144-47F15FB4045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77F639-B527-4081-8EC5-37B214E3BE2E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5080BA-8637-43C8-8C05-36D51487192B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09326B-64DE-400A-9F9B-B90591ACC6A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EB74F6-0661-449B-88A4-0CDB561EA44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9493A2-0206-4CA1-A987-EAD65DB86529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A1598A-BF3A-4E14-AF94-CDD4036B6EA0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52176D-2CA0-4FCB-9875-67D7809B8B59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1558E9-C8CC-4309-963F-5611DD04474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300B21-F78A-4D08-8496-A12255382562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9444E-DE84-4A92-A0DE-A0519D1B6824}" type="slidenum">
              <a:rPr lang="en-US" altLang="zh-CN" smtClean="0"/>
              <a:pPr/>
              <a:t>7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3" indent="-2857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98" indent="-22858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57" indent="-22858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17" indent="-22858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76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3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9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54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D78C8-25CB-420B-8182-4D557B13E59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3" indent="-2857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98" indent="-22858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57" indent="-22858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17" indent="-22858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76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3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9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54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9038A0-15D1-40FA-B31D-3072A89253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3" indent="-2857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98" indent="-22858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57" indent="-22858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17" indent="-22858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76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3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9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54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37978F-C28E-4C53-8F52-BEAFD038896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3" indent="-2857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98" indent="-22858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57" indent="-22858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17" indent="-22858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76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3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9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54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4C881-7ACD-458B-BAFF-58A4D7041A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3" indent="-2857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98" indent="-22858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57" indent="-22858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17" indent="-22858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76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3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9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54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D5E499-190A-4A52-A1BD-11DFBC2A490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3" indent="-2857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98" indent="-22858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57" indent="-22858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17" indent="-22858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76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3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9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54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604914-C510-4BF5-99DA-D559B41AF4D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3" indent="-2857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98" indent="-22858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57" indent="-22858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17" indent="-22858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76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3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9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54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8F5D5D-C967-421E-ABE6-A196D009847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3" indent="-2857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98" indent="-22858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57" indent="-22858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17" indent="-22858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76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3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95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54" indent="-2285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6D6CF-BB9B-4F45-AD81-BE442644BAA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A1ADB0-227E-4D4F-9DEE-57C160AC87DA}" type="slidenum">
              <a:rPr lang="en-US" altLang="zh-CN" smtClean="0"/>
              <a:pPr/>
              <a:t>88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107E78-F8E1-479F-9943-CA659B5A0AF2}" type="slidenum">
              <a:rPr lang="en-US" altLang="zh-CN" smtClean="0"/>
              <a:pPr/>
              <a:t>89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111F9F-0523-4251-AE4C-C0A06FFCEDF0}" type="slidenum">
              <a:rPr lang="en-US" altLang="zh-CN" smtClean="0"/>
              <a:pPr/>
              <a:t>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3474B8-7EA8-4D44-9B14-D57E10D4FB3D}" type="slidenum">
              <a:rPr lang="en-US" altLang="zh-CN" smtClean="0"/>
              <a:pPr/>
              <a:t>90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2C0F3C-55A4-4295-AA4F-D1CCCFACDFD4}" type="slidenum">
              <a:rPr lang="en-US" altLang="zh-CN" smtClean="0"/>
              <a:pPr/>
              <a:t>91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DB87FA-9C0A-4167-BCCD-23AE36A1C18E}" type="slidenum">
              <a:rPr lang="en-US" altLang="zh-CN" smtClean="0"/>
              <a:pPr/>
              <a:t>92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E092A9-1173-4B83-AD37-F27BB0B1BD6A}" type="slidenum">
              <a:rPr lang="en-US" altLang="zh-CN" smtClean="0"/>
              <a:pPr/>
              <a:t>93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E661D1-8BA9-4383-A883-E8FB853157F8}" type="slidenum">
              <a:rPr lang="en-US" altLang="zh-CN" smtClean="0"/>
              <a:pPr/>
              <a:t>94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4AA0F6-2E7D-4A80-AA3F-BD0D373E7EF7}" type="slidenum">
              <a:rPr lang="en-US" altLang="zh-CN" smtClean="0"/>
              <a:pPr/>
              <a:t>95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474FF-2857-4889-AA2E-B760AA16990E}" type="slidenum">
              <a:rPr lang="en-US" altLang="zh-CN" smtClean="0"/>
              <a:pPr/>
              <a:t>96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E2EF24-E97F-475C-8F78-9B1499B97A4D}" type="slidenum">
              <a:rPr lang="en-US" altLang="zh-CN" smtClean="0"/>
              <a:pPr/>
              <a:t>97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F5A0B4-5086-44FD-BBE6-596417DB8DE2}" type="slidenum">
              <a:rPr lang="en-US" altLang="zh-CN" smtClean="0"/>
              <a:pPr/>
              <a:t>98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1DFD1B-D249-4C7B-B721-39BB7193C36F}" type="slidenum">
              <a:rPr lang="en-US" altLang="zh-CN" smtClean="0"/>
              <a:pPr/>
              <a:t>99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B8C25A-8F98-4E5A-BABB-37B4AB366121}" type="slidenum">
              <a:rPr lang="en-US" altLang="zh-CN" smtClean="0"/>
              <a:pPr/>
              <a:t>9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33B7D5-1385-4A57-9B8C-82CE66BD0A90}" type="slidenum">
              <a:rPr lang="en-US" altLang="zh-CN" smtClean="0"/>
              <a:pPr/>
              <a:t>100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FBE60B-FC42-4A1E-871C-0A5A86050D8C}" type="slidenum">
              <a:rPr lang="en-US" altLang="zh-CN" smtClean="0"/>
              <a:pPr/>
              <a:t>101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36267F-15A9-41FC-99C8-ECEF9F15F562}" type="slidenum">
              <a:rPr lang="en-US" altLang="zh-CN" smtClean="0"/>
              <a:pPr/>
              <a:t>102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026A04-E82C-4271-8E60-AD6779312092}" type="slidenum">
              <a:rPr lang="en-US" altLang="zh-CN" smtClean="0"/>
              <a:pPr/>
              <a:t>103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C337B3-F22E-4E92-B2C1-00042D97D97B}" type="slidenum">
              <a:rPr lang="en-US" altLang="zh-CN" smtClean="0"/>
              <a:pPr/>
              <a:t>104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99DCF-1113-45E4-B7E7-4DECA1E0965C}" type="slidenum">
              <a:rPr lang="en-US" altLang="zh-CN" smtClean="0"/>
              <a:pPr/>
              <a:t>105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E9A7B7-32B7-4CBD-96F1-318B09064316}" type="slidenum">
              <a:rPr lang="en-US" altLang="zh-CN" smtClean="0"/>
              <a:pPr/>
              <a:t>106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BA6170-709D-484B-92C6-920E90CA926C}" type="slidenum">
              <a:rPr lang="en-US" altLang="zh-CN" smtClean="0"/>
              <a:pPr/>
              <a:t>107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90B158-3D0B-4EDE-87FE-FC7D19430587}" type="slidenum">
              <a:rPr lang="en-US" altLang="zh-CN" smtClean="0"/>
              <a:pPr/>
              <a:t>108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627B8D-AD47-4C3A-99FB-8CDEC4665B43}" type="slidenum">
              <a:rPr lang="en-US" altLang="zh-CN" smtClean="0"/>
              <a:pPr/>
              <a:t>109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06D87B-FFA4-4D1F-B069-15A4229CD90E}" type="slidenum">
              <a:rPr lang="en-US" altLang="zh-CN" smtClean="0"/>
              <a:pPr/>
              <a:t>10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9020A5-C1DA-4975-B651-530D50A5CB0B}" type="slidenum">
              <a:rPr lang="en-US" altLang="zh-CN" smtClean="0"/>
              <a:pPr/>
              <a:t>110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2A5669-0162-4093-A55E-5587A923F59E}" type="slidenum">
              <a:rPr lang="en-US" altLang="zh-CN" smtClean="0"/>
              <a:pPr/>
              <a:t>111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675351-1489-40F7-8BD8-20E351C3D5D1}" type="slidenum">
              <a:rPr lang="en-US" altLang="zh-CN" smtClean="0"/>
              <a:pPr/>
              <a:t>112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0F5BCC-D31C-4A9F-B1EA-42821A8C4F1C}" type="slidenum">
              <a:rPr lang="en-US" altLang="zh-CN" smtClean="0"/>
              <a:pPr/>
              <a:t>113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BAB4BE-75FB-4F45-AFA6-8AA66FC366A7}" type="slidenum">
              <a:rPr lang="en-US" altLang="zh-CN" smtClean="0"/>
              <a:pPr/>
              <a:t>114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1F3FE3-E431-4684-B08E-A7523EA79995}" type="slidenum">
              <a:rPr lang="en-US" altLang="zh-CN" smtClean="0"/>
              <a:pPr/>
              <a:t>115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D898D9-574A-4F36-81FC-C41AE26B066A}" type="slidenum">
              <a:rPr lang="en-US" altLang="zh-CN" smtClean="0"/>
              <a:pPr/>
              <a:t>116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95FDC6-F1AB-4C6A-B791-1C4837AC6568}" type="slidenum">
              <a:rPr lang="en-US" altLang="zh-CN" smtClean="0"/>
              <a:pPr/>
              <a:t>117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346B9D-E997-4AC8-B12E-8BC86CDECBE5}" type="slidenum">
              <a:rPr lang="en-US" altLang="zh-CN" smtClean="0"/>
              <a:pPr/>
              <a:t>118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 pitchFamily="18" charset="0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498BBB-27CA-47A1-96A6-542F9A18B2C2}" type="slidenum">
              <a:rPr lang="en-US" altLang="zh-CN" smtClean="0"/>
              <a:pPr/>
              <a:t>119</a:t>
            </a:fld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err="1" smtClean="0"/>
              <a:t>Pageasdfasdf</a:t>
            </a:r>
            <a:r>
              <a:rPr lang="en-US" altLang="zh-CN" dirty="0" smtClean="0"/>
              <a:t> </a:t>
            </a:r>
            <a:fld id="{522A2C48-B569-4DB1-BB6A-13A7FD7F8346}" type="slidenum">
              <a:rPr lang="en-US" altLang="zh-CN" smtClean="0"/>
              <a:pPr>
                <a:defRPr/>
              </a:pPr>
              <a:t>‹#›</a:t>
            </a:fld>
            <a:r>
              <a:rPr lang="en-US" altLang="zh-CN" dirty="0" smtClean="0"/>
              <a:t>/77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Presentation Author, 2003</a:t>
            </a:r>
          </a:p>
          <a:p>
            <a:pPr>
              <a:defRPr/>
            </a:pPr>
            <a:r>
              <a:rPr lang="en-US" altLang="zh-CN"/>
              <a:t>Page </a:t>
            </a:r>
            <a:fld id="{63C1279C-2AEC-4125-99DF-6AB378CFE88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02375" y="730250"/>
            <a:ext cx="1828800" cy="5365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5975" y="730250"/>
            <a:ext cx="5334000" cy="5365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Presentation Author, 2003</a:t>
            </a:r>
          </a:p>
          <a:p>
            <a:pPr>
              <a:defRPr/>
            </a:pPr>
            <a:r>
              <a:rPr lang="en-US" altLang="zh-CN"/>
              <a:t>Page </a:t>
            </a:r>
            <a:fld id="{49E7F4FC-DBF0-46D3-A553-64AFD1EC911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1143000" y="1828800"/>
            <a:ext cx="6858000" cy="15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2" descr="http://upload.wikimedia.org/wikipedia/en/thumb/0/0c/MIT_logo.svg/350px-MIT_logo.sv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27800"/>
            <a:ext cx="6096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people.csail.mit.edu/brooks/all%20images/images/csaillogo.gi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6324600"/>
            <a:ext cx="4968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56450" y="6400800"/>
            <a:ext cx="1301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78AD0-160A-4777-8390-4CCBAAA9958F}" type="slidenum">
              <a:rPr lang="en-US" altLang="zh-CN" smtClean="0"/>
              <a:pPr>
                <a:defRPr/>
              </a:pPr>
              <a:t>‹#›</a:t>
            </a:fld>
            <a:r>
              <a:rPr lang="en-US" altLang="zh-CN" dirty="0" smtClean="0"/>
              <a:t>/77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Presentation Author, 2003</a:t>
            </a:r>
          </a:p>
          <a:p>
            <a:pPr>
              <a:defRPr/>
            </a:pPr>
            <a:r>
              <a:rPr lang="en-US" altLang="zh-CN"/>
              <a:t>Page </a:t>
            </a:r>
            <a:fld id="{96507CE2-C51A-4122-90FF-59550921DCE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5975" y="1981200"/>
            <a:ext cx="3533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2150" y="1981200"/>
            <a:ext cx="35353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Presentation Author, 2003</a:t>
            </a:r>
          </a:p>
          <a:p>
            <a:pPr>
              <a:defRPr/>
            </a:pPr>
            <a:r>
              <a:rPr lang="en-US" altLang="zh-CN"/>
              <a:t>Page </a:t>
            </a:r>
            <a:fld id="{AF249B7C-E9EA-4681-967D-F25F9F879D9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Presentation Author, 2003</a:t>
            </a:r>
          </a:p>
          <a:p>
            <a:pPr>
              <a:defRPr/>
            </a:pPr>
            <a:r>
              <a:rPr lang="en-US" altLang="zh-CN"/>
              <a:t>Page </a:t>
            </a:r>
            <a:fld id="{A2F7D8D5-8671-4305-A7F8-EF478E11A4E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Presentation Author, 2003</a:t>
            </a:r>
          </a:p>
          <a:p>
            <a:pPr>
              <a:defRPr/>
            </a:pPr>
            <a:r>
              <a:rPr lang="en-US" altLang="zh-CN"/>
              <a:t>Page </a:t>
            </a:r>
            <a:fld id="{D07DB035-442E-4011-9EF1-65655CD2E95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Presentation Author, 2003</a:t>
            </a:r>
          </a:p>
          <a:p>
            <a:pPr>
              <a:defRPr/>
            </a:pPr>
            <a:r>
              <a:rPr lang="en-US" altLang="zh-CN"/>
              <a:t>Page </a:t>
            </a:r>
            <a:fld id="{5D5BE282-1E01-4CBD-A1A3-7A415C864B3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Presentation Author, 2003</a:t>
            </a:r>
          </a:p>
          <a:p>
            <a:pPr>
              <a:defRPr/>
            </a:pPr>
            <a:r>
              <a:rPr lang="en-US" altLang="zh-CN"/>
              <a:t>Page </a:t>
            </a:r>
            <a:fld id="{36A6A056-5717-4AE1-8048-DD72C8099DE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Presentation Author, 2003</a:t>
            </a:r>
          </a:p>
          <a:p>
            <a:pPr>
              <a:defRPr/>
            </a:pPr>
            <a:r>
              <a:rPr lang="en-US" altLang="zh-CN"/>
              <a:t>Page </a:t>
            </a:r>
            <a:fld id="{FABBE129-1446-4C1C-8428-5CB3FB9B34E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3938" y="730250"/>
            <a:ext cx="7107237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5975" y="1981200"/>
            <a:ext cx="72215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Line 8"/>
          <p:cNvSpPr>
            <a:spLocks noChangeShapeType="1"/>
          </p:cNvSpPr>
          <p:nvPr/>
        </p:nvSpPr>
        <p:spPr bwMode="auto">
          <a:xfrm>
            <a:off x="1143000" y="5757863"/>
            <a:ext cx="685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Line 9"/>
          <p:cNvSpPr>
            <a:spLocks noChangeShapeType="1"/>
          </p:cNvSpPr>
          <p:nvPr/>
        </p:nvSpPr>
        <p:spPr bwMode="auto">
          <a:xfrm>
            <a:off x="1143000" y="1947863"/>
            <a:ext cx="6858000" cy="0"/>
          </a:xfrm>
          <a:prstGeom prst="line">
            <a:avLst/>
          </a:prstGeom>
          <a:noFill/>
          <a:ln w="6350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054" name="Picture 12" descr="mitlogo_ppt.bmp                                                0009C8A7Macintosh HD                   ABA78158:"/>
          <p:cNvPicPr>
            <a:picLocks noChangeAspect="1" noChangeArrowheads="1"/>
          </p:cNvPicPr>
          <p:nvPr/>
        </p:nvPicPr>
        <p:blipFill>
          <a:blip r:embed="rId13" cstate="print"/>
          <a:srcRect l="18515"/>
          <a:stretch>
            <a:fillRect/>
          </a:stretch>
        </p:blipFill>
        <p:spPr bwMode="auto">
          <a:xfrm>
            <a:off x="1752600" y="5878513"/>
            <a:ext cx="26130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43675" y="6400800"/>
            <a:ext cx="2617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CN"/>
              <a:t>Presentation Author, 2003</a:t>
            </a:r>
          </a:p>
          <a:p>
            <a:pPr>
              <a:defRPr/>
            </a:pPr>
            <a:r>
              <a:rPr lang="en-US" altLang="zh-CN"/>
              <a:t>Page </a:t>
            </a:r>
            <a:fld id="{C02476C9-F0A0-4394-B3CB-D9A4D31093C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grpSp>
        <p:nvGrpSpPr>
          <p:cNvPr id="2056" name="Group 14"/>
          <p:cNvGrpSpPr>
            <a:grpSpLocks/>
          </p:cNvGrpSpPr>
          <p:nvPr/>
        </p:nvGrpSpPr>
        <p:grpSpPr bwMode="auto">
          <a:xfrm>
            <a:off x="1155700" y="5867400"/>
            <a:ext cx="493713" cy="261938"/>
            <a:chOff x="728" y="3915"/>
            <a:chExt cx="311" cy="165"/>
          </a:xfrm>
        </p:grpSpPr>
        <p:sp>
          <p:nvSpPr>
            <p:cNvPr id="1033" name="Rectangle 15"/>
            <p:cNvSpPr>
              <a:spLocks noChangeAspect="1" noChangeArrowheads="1"/>
            </p:cNvSpPr>
            <p:nvPr userDrawn="1"/>
          </p:nvSpPr>
          <p:spPr bwMode="auto">
            <a:xfrm>
              <a:off x="839" y="3916"/>
              <a:ext cx="33" cy="164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1034" name="Rectangle 16"/>
            <p:cNvSpPr>
              <a:spLocks noChangeAspect="1" noChangeArrowheads="1"/>
            </p:cNvSpPr>
            <p:nvPr userDrawn="1"/>
          </p:nvSpPr>
          <p:spPr bwMode="auto">
            <a:xfrm>
              <a:off x="782" y="3916"/>
              <a:ext cx="33" cy="112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1035" name="Rectangle 17"/>
            <p:cNvSpPr>
              <a:spLocks noChangeAspect="1" noChangeArrowheads="1"/>
            </p:cNvSpPr>
            <p:nvPr userDrawn="1"/>
          </p:nvSpPr>
          <p:spPr bwMode="auto">
            <a:xfrm>
              <a:off x="728" y="3916"/>
              <a:ext cx="33" cy="164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1036" name="Rectangle 18"/>
            <p:cNvSpPr>
              <a:spLocks noChangeAspect="1" noChangeArrowheads="1"/>
            </p:cNvSpPr>
            <p:nvPr userDrawn="1"/>
          </p:nvSpPr>
          <p:spPr bwMode="auto">
            <a:xfrm>
              <a:off x="896" y="3967"/>
              <a:ext cx="33" cy="112"/>
            </a:xfrm>
            <a:prstGeom prst="rect">
              <a:avLst/>
            </a:prstGeom>
            <a:solidFill>
              <a:srgbClr val="666A7B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2" name="Rectangle 19"/>
            <p:cNvSpPr>
              <a:spLocks noChangeAspect="1" noChangeArrowheads="1"/>
            </p:cNvSpPr>
            <p:nvPr userDrawn="1"/>
          </p:nvSpPr>
          <p:spPr bwMode="auto">
            <a:xfrm>
              <a:off x="950" y="3967"/>
              <a:ext cx="33" cy="112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1038" name="Rectangle 20"/>
            <p:cNvSpPr>
              <a:spLocks noChangeAspect="1" noChangeArrowheads="1"/>
            </p:cNvSpPr>
            <p:nvPr userDrawn="1"/>
          </p:nvSpPr>
          <p:spPr bwMode="auto">
            <a:xfrm>
              <a:off x="895" y="3915"/>
              <a:ext cx="32" cy="33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1039" name="Rectangle 21"/>
            <p:cNvSpPr>
              <a:spLocks noChangeAspect="1" noChangeArrowheads="1"/>
            </p:cNvSpPr>
            <p:nvPr userDrawn="1"/>
          </p:nvSpPr>
          <p:spPr bwMode="auto">
            <a:xfrm>
              <a:off x="950" y="3915"/>
              <a:ext cx="89" cy="33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0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</a:defRPr>
      </a:lvl2pPr>
      <a:lvl3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</a:defRPr>
      </a:lvl3pPr>
      <a:lvl4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</a:defRPr>
      </a:lvl4pPr>
      <a:lvl5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</a:defRPr>
      </a:lvl5pPr>
      <a:lvl6pPr marL="4572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</a:defRPr>
      </a:lvl6pPr>
      <a:lvl7pPr marL="9144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</a:defRPr>
      </a:lvl7pPr>
      <a:lvl8pPr marL="13716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</a:defRPr>
      </a:lvl8pPr>
      <a:lvl9pPr marL="18288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</a:defRPr>
      </a:lvl9pPr>
    </p:titleStyle>
    <p:bodyStyle>
      <a:lvl1pPr marL="230188" indent="-230188" algn="l" rtl="0" eaLnBrk="0" fontAlgn="base" hangingPunct="0">
        <a:lnSpc>
          <a:spcPts val="2700"/>
        </a:lnSpc>
        <a:spcBef>
          <a:spcPct val="0"/>
        </a:spcBef>
        <a:spcAft>
          <a:spcPts val="1400"/>
        </a:spcAft>
        <a:buClr>
          <a:srgbClr val="993333"/>
        </a:buClr>
        <a:buChar char="•"/>
        <a:defRPr sz="23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ts val="2800"/>
        </a:lnSpc>
        <a:spcBef>
          <a:spcPct val="0"/>
        </a:spcBef>
        <a:spcAft>
          <a:spcPts val="1400"/>
        </a:spcAft>
        <a:buChar char="–"/>
        <a:defRPr sz="23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3333"/>
        </a:buClr>
        <a:buChar char="•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Time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hyperlink" Target="http://pixhost.me/pictures/1854257" TargetMode="External"/><Relationship Id="rId18" Type="http://schemas.openxmlformats.org/officeDocument/2006/relationships/image" Target="../media/image26.jpeg"/><Relationship Id="rId3" Type="http://schemas.openxmlformats.org/officeDocument/2006/relationships/image" Target="../media/image15.jpeg"/><Relationship Id="rId21" Type="http://schemas.openxmlformats.org/officeDocument/2006/relationships/image" Target="../media/image29.jpeg"/><Relationship Id="rId7" Type="http://schemas.openxmlformats.org/officeDocument/2006/relationships/image" Target="../media/image18.jpeg"/><Relationship Id="rId12" Type="http://schemas.openxmlformats.org/officeDocument/2006/relationships/image" Target="../media/image22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6" Type="http://schemas.openxmlformats.org/officeDocument/2006/relationships/hyperlink" Target="http://ebookee.org/go/?u=http://www.imageporter.com/v62c9b591ic9/41sigtenvCL.jpg.html" TargetMode="External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1.jpeg"/><Relationship Id="rId5" Type="http://schemas.openxmlformats.org/officeDocument/2006/relationships/image" Target="../media/image16.jpeg"/><Relationship Id="rId15" Type="http://schemas.openxmlformats.org/officeDocument/2006/relationships/image" Target="../media/image24.jpeg"/><Relationship Id="rId10" Type="http://schemas.openxmlformats.org/officeDocument/2006/relationships/hyperlink" Target="http://www.amazon.com/gp/product/0521802091?ie=UTF8&amp;tag=ebookdire-20&amp;link_code=as3&amp;camp=211189&amp;creative=373489&amp;creativeASIN=0521802091" TargetMode="External"/><Relationship Id="rId19" Type="http://schemas.openxmlformats.org/officeDocument/2006/relationships/image" Target="../media/image27.jpeg"/><Relationship Id="rId4" Type="http://schemas.openxmlformats.org/officeDocument/2006/relationships/hyperlink" Target="http://www.amazon.com/gp/reader/0521194520/ref=sib_dp_pt" TargetMode="External"/><Relationship Id="rId9" Type="http://schemas.openxmlformats.org/officeDocument/2006/relationships/image" Target="../media/image20.jpeg"/><Relationship Id="rId14" Type="http://schemas.openxmlformats.org/officeDocument/2006/relationships/image" Target="../media/image23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Alan%20Edelman\My%20Documents\Paris10\movies\pm1_n_to_25_hist_2e4.wmv" TargetMode="External"/><Relationship Id="rId1" Type="http://schemas.openxmlformats.org/officeDocument/2006/relationships/video" Target="file:///C:\Documents%20and%20Settings\Alan%20Edelman\My%20Documents\Paris10\movies\gaussian_n_to_15_hist_2e4.wmv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57200"/>
            <a:ext cx="7772400" cy="14700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Random Matrix Theory</a:t>
            </a:r>
            <a:br>
              <a:rPr lang="en-US" dirty="0" smtClean="0"/>
            </a:br>
            <a:r>
              <a:rPr lang="en-US" dirty="0" smtClean="0"/>
              <a:t>Numerical Computation</a:t>
            </a:r>
            <a:br>
              <a:rPr lang="en-US" dirty="0" smtClean="0"/>
            </a:br>
            <a:r>
              <a:rPr lang="en-US" dirty="0" smtClean="0"/>
              <a:t>and Remarkable Applications</a:t>
            </a:r>
            <a:endParaRPr lang="en-US" dirty="0"/>
          </a:p>
        </p:txBody>
      </p:sp>
      <p:sp>
        <p:nvSpPr>
          <p:cNvPr id="12291" name="Subtitle 2"/>
          <p:cNvSpPr>
            <a:spLocks noGrp="1"/>
          </p:cNvSpPr>
          <p:nvPr>
            <p:ph type="subTitle" idx="1"/>
          </p:nvPr>
        </p:nvSpPr>
        <p:spPr>
          <a:xfrm>
            <a:off x="1905000" y="2286000"/>
            <a:ext cx="5105400" cy="990600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 </a:t>
            </a:r>
            <a:endParaRPr lang="en-US" altLang="zh-CN" smtClean="0">
              <a:solidFill>
                <a:srgbClr val="993333"/>
              </a:solidFill>
              <a:ea typeface="宋体" charset="-122"/>
            </a:endParaRPr>
          </a:p>
        </p:txBody>
      </p:sp>
      <p:sp>
        <p:nvSpPr>
          <p:cNvPr id="12292" name="Subtitle 2"/>
          <p:cNvSpPr txBox="1">
            <a:spLocks/>
          </p:cNvSpPr>
          <p:nvPr/>
        </p:nvSpPr>
        <p:spPr bwMode="auto">
          <a:xfrm>
            <a:off x="2286000" y="2590800"/>
            <a:ext cx="4191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buClr>
                <a:srgbClr val="993333"/>
              </a:buClr>
            </a:pPr>
            <a:r>
              <a:rPr lang="en-US" altLang="zh-CN" sz="2300">
                <a:solidFill>
                  <a:srgbClr val="993333"/>
                </a:solidFill>
                <a:latin typeface="Times New Roman" pitchFamily="18" charset="0"/>
              </a:rPr>
              <a:t>Alan Edelman</a:t>
            </a:r>
          </a:p>
          <a:p>
            <a:pPr algn="ctr" eaLnBrk="0" hangingPunct="0">
              <a:buClr>
                <a:srgbClr val="993333"/>
              </a:buClr>
            </a:pPr>
            <a:r>
              <a:rPr lang="en-US" altLang="zh-CN" sz="2300">
                <a:solidFill>
                  <a:srgbClr val="993333"/>
                </a:solidFill>
                <a:latin typeface="Times New Roman" pitchFamily="18" charset="0"/>
              </a:rPr>
              <a:t>Mathematics </a:t>
            </a:r>
          </a:p>
          <a:p>
            <a:pPr algn="ctr" eaLnBrk="0" hangingPunct="0">
              <a:buClr>
                <a:srgbClr val="993333"/>
              </a:buClr>
            </a:pPr>
            <a:r>
              <a:rPr lang="en-US" altLang="zh-CN" sz="2300">
                <a:solidFill>
                  <a:srgbClr val="993333"/>
                </a:solidFill>
                <a:latin typeface="Times New Roman" pitchFamily="18" charset="0"/>
              </a:rPr>
              <a:t>Computer Science &amp; AI Labs</a:t>
            </a:r>
          </a:p>
          <a:p>
            <a:pPr algn="ctr" eaLnBrk="0" hangingPunct="0">
              <a:lnSpc>
                <a:spcPts val="2700"/>
              </a:lnSpc>
              <a:spcAft>
                <a:spcPts val="1400"/>
              </a:spcAft>
              <a:buClr>
                <a:srgbClr val="993333"/>
              </a:buClr>
            </a:pPr>
            <a:endParaRPr lang="en-US" altLang="zh-CN" sz="2300">
              <a:solidFill>
                <a:srgbClr val="993333"/>
              </a:solidFill>
              <a:latin typeface="Times New Roman" pitchFamily="18" charset="0"/>
            </a:endParaRPr>
          </a:p>
        </p:txBody>
      </p:sp>
      <p:pic>
        <p:nvPicPr>
          <p:cNvPr id="12293" name="Picture 2" descr="http://people.csail.mit.edu/brooks/all%20images/images/csail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867400"/>
            <a:ext cx="9461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5638800" y="6581775"/>
            <a:ext cx="2667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200"/>
              <a:t>Computer Science &amp; AI Laboratories</a:t>
            </a:r>
          </a:p>
        </p:txBody>
      </p:sp>
      <p:sp>
        <p:nvSpPr>
          <p:cNvPr id="12295" name="TextBox 4"/>
          <p:cNvSpPr txBox="1">
            <a:spLocks noChangeArrowheads="1"/>
          </p:cNvSpPr>
          <p:nvPr/>
        </p:nvSpPr>
        <p:spPr bwMode="auto">
          <a:xfrm>
            <a:off x="3108557" y="4067175"/>
            <a:ext cx="254588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dirty="0" smtClean="0"/>
              <a:t>AMS Short Course</a:t>
            </a:r>
            <a:endParaRPr lang="en-US" altLang="zh-CN" dirty="0"/>
          </a:p>
          <a:p>
            <a:pPr algn="ctr" eaLnBrk="0" hangingPunct="0"/>
            <a:r>
              <a:rPr lang="en-US" altLang="zh-CN" dirty="0" smtClean="0"/>
              <a:t>January 8, 2013</a:t>
            </a:r>
          </a:p>
          <a:p>
            <a:pPr algn="ctr" eaLnBrk="0" hangingPunct="0"/>
            <a:r>
              <a:rPr lang="en-US" altLang="zh-CN" dirty="0" smtClean="0"/>
              <a:t>San Diego, CA</a:t>
            </a:r>
          </a:p>
          <a:p>
            <a:pPr algn="ctr" eaLnBrk="0" hangingPunct="0"/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3" cstate="print"/>
          <a:srcRect l="8333" r="36816" b="48631"/>
          <a:stretch>
            <a:fillRect/>
          </a:stretch>
        </p:blipFill>
        <p:spPr bwMode="auto">
          <a:xfrm>
            <a:off x="0" y="0"/>
            <a:ext cx="6018213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 l="8333" t="78110" r="36816" b="10406"/>
          <a:stretch>
            <a:fillRect/>
          </a:stretch>
        </p:blipFill>
        <p:spPr bwMode="auto">
          <a:xfrm>
            <a:off x="25400" y="4419600"/>
            <a:ext cx="9220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 cstate="print"/>
          <a:srcRect l="8333" t="50774" r="36816" b="22830"/>
          <a:stretch>
            <a:fillRect/>
          </a:stretch>
        </p:blipFill>
        <p:spPr bwMode="auto">
          <a:xfrm>
            <a:off x="3665538" y="1981200"/>
            <a:ext cx="5478462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769938" y="5334000"/>
            <a:ext cx="2895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altLang="zh-CN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19200"/>
            <a:ext cx="7772400" cy="14700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What are the Eigenvalues of a Sum of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(Non-Commuting)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/>
              <a:t>Random Symmetric Matrices? :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3100" dirty="0" smtClean="0"/>
              <a:t>A "Quantum Information" Inspired Answer. </a:t>
            </a:r>
            <a:endParaRPr lang="en-US" sz="3100" dirty="0"/>
          </a:p>
        </p:txBody>
      </p:sp>
      <p:sp>
        <p:nvSpPr>
          <p:cNvPr id="65539" name="Subtitle 2"/>
          <p:cNvSpPr>
            <a:spLocks noGrp="1"/>
          </p:cNvSpPr>
          <p:nvPr>
            <p:ph type="subTitle" idx="1"/>
          </p:nvPr>
        </p:nvSpPr>
        <p:spPr>
          <a:xfrm>
            <a:off x="1295400" y="4038600"/>
            <a:ext cx="6400800" cy="2438400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Alan Edelman</a:t>
            </a:r>
          </a:p>
          <a:p>
            <a:r>
              <a:rPr lang="en-US" altLang="zh-CN" smtClean="0">
                <a:ea typeface="宋体" charset="-122"/>
              </a:rPr>
              <a:t>Ramis Movassagh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Presentation Author, 2003</a:t>
            </a:r>
          </a:p>
          <a:p>
            <a:pPr>
              <a:defRPr/>
            </a:pPr>
            <a:r>
              <a:rPr lang="en-US" altLang="zh-CN" smtClean="0"/>
              <a:t>Page </a:t>
            </a:r>
            <a:fld id="{522A2C48-B569-4DB1-BB6A-13A7FD7F8346}" type="slidenum">
              <a:rPr lang="en-US" altLang="zh-CN" smtClean="0"/>
              <a:pPr>
                <a:defRPr/>
              </a:pPr>
              <a:t>100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9144000" cy="1143000"/>
          </a:xfrm>
        </p:spPr>
        <p:txBody>
          <a:bodyPr/>
          <a:lstStyle/>
          <a:p>
            <a:r>
              <a:rPr lang="en-US" altLang="zh-CN" sz="3100" smtClean="0">
                <a:ea typeface="宋体" charset="-122"/>
              </a:rPr>
              <a:t>Example Result</a:t>
            </a:r>
            <a:br>
              <a:rPr lang="en-US" altLang="zh-CN" sz="3100" smtClean="0">
                <a:ea typeface="宋体" charset="-122"/>
              </a:rPr>
            </a:br>
            <a:r>
              <a:rPr lang="en-US" altLang="zh-CN" sz="3100" smtClean="0">
                <a:ea typeface="宋体" charset="-122"/>
              </a:rPr>
              <a:t>p=1 </a:t>
            </a:r>
            <a:r>
              <a:rPr lang="en-US" altLang="zh-CN" sz="3100" smtClean="0">
                <a:ea typeface="宋体" charset="-122"/>
                <a:sym typeface="Wingdings" pitchFamily="2" charset="2"/>
              </a:rPr>
              <a:t> classical probability</a:t>
            </a:r>
            <a:br>
              <a:rPr lang="en-US" altLang="zh-CN" sz="3100" smtClean="0">
                <a:ea typeface="宋体" charset="-122"/>
                <a:sym typeface="Wingdings" pitchFamily="2" charset="2"/>
              </a:rPr>
            </a:br>
            <a:r>
              <a:rPr lang="en-US" altLang="zh-CN" sz="3100" smtClean="0">
                <a:ea typeface="宋体" charset="-122"/>
                <a:sym typeface="Wingdings" pitchFamily="2" charset="2"/>
              </a:rPr>
              <a:t>p=0 isotropic convolution </a:t>
            </a:r>
            <a:r>
              <a:rPr lang="en-US" altLang="zh-CN" sz="1800" smtClean="0">
                <a:ea typeface="宋体" charset="-122"/>
                <a:sym typeface="Wingdings" pitchFamily="2" charset="2"/>
              </a:rPr>
              <a:t>(finite free probability)</a:t>
            </a:r>
            <a:endParaRPr lang="en-US" altLang="zh-CN" sz="1800" smtClean="0">
              <a:ea typeface="宋体" charset="-122"/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7500" t="16667" r="6876" b="9375"/>
          <a:stretch>
            <a:fillRect/>
          </a:stretch>
        </p:blipFill>
        <p:spPr bwMode="auto">
          <a:xfrm>
            <a:off x="152400" y="1981200"/>
            <a:ext cx="86106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800600" y="2133600"/>
            <a:ext cx="1447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altLang="zh-CN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66565" name="TextBox 5"/>
          <p:cNvSpPr txBox="1">
            <a:spLocks noChangeArrowheads="1"/>
          </p:cNvSpPr>
          <p:nvPr/>
        </p:nvSpPr>
        <p:spPr bwMode="auto">
          <a:xfrm>
            <a:off x="4343400" y="4191000"/>
            <a:ext cx="42957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Char char="ß"/>
            </a:pPr>
            <a:r>
              <a:rPr lang="en-US" altLang="zh-CN" sz="3200">
                <a:sym typeface="Wingdings" pitchFamily="2" charset="2"/>
              </a:rPr>
              <a:t>We call this “isotropic </a:t>
            </a:r>
          </a:p>
          <a:p>
            <a:pPr eaLnBrk="0" hangingPunct="0"/>
            <a:r>
              <a:rPr lang="en-US" altLang="zh-CN" sz="3200">
                <a:sym typeface="Wingdings" pitchFamily="2" charset="2"/>
              </a:rPr>
              <a:t>      entanglement”</a:t>
            </a:r>
            <a:endParaRPr lang="en-US" altLang="zh-CN" sz="32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101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Simple Question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 l="12500" t="29036" r="5556" b="13892"/>
          <a:stretch>
            <a:fillRect/>
          </a:stretch>
        </p:blipFill>
        <p:spPr bwMode="auto">
          <a:xfrm>
            <a:off x="990600" y="2362200"/>
            <a:ext cx="7123113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TextBox 7"/>
          <p:cNvSpPr txBox="1">
            <a:spLocks noChangeArrowheads="1"/>
          </p:cNvSpPr>
          <p:nvPr/>
        </p:nvSpPr>
        <p:spPr bwMode="auto">
          <a:xfrm>
            <a:off x="2133600" y="1828800"/>
            <a:ext cx="3771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600"/>
              <a:t>The eigenvalues of </a:t>
            </a:r>
          </a:p>
        </p:txBody>
      </p:sp>
      <p:sp>
        <p:nvSpPr>
          <p:cNvPr id="67589" name="TextBox 8"/>
          <p:cNvSpPr txBox="1">
            <a:spLocks noChangeArrowheads="1"/>
          </p:cNvSpPr>
          <p:nvPr/>
        </p:nvSpPr>
        <p:spPr bwMode="auto">
          <a:xfrm>
            <a:off x="255588" y="6248400"/>
            <a:ext cx="8888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/>
              <a:t>where the diagonals are random, and randomly ordered.    Too easy?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102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Another Question</a:t>
            </a:r>
          </a:p>
        </p:txBody>
      </p:sp>
      <p:sp>
        <p:nvSpPr>
          <p:cNvPr id="68611" name="TextBox 8"/>
          <p:cNvSpPr txBox="1">
            <a:spLocks noChangeArrowheads="1"/>
          </p:cNvSpPr>
          <p:nvPr/>
        </p:nvSpPr>
        <p:spPr bwMode="auto">
          <a:xfrm>
            <a:off x="0" y="6248400"/>
            <a:ext cx="9566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/>
              <a:t>where  Q is orthogonal with Haar measure.           (Infinite limit = Free probability)</a:t>
            </a: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3" cstate="print"/>
          <a:srcRect l="5730" t="32001" r="4231" b="16000"/>
          <a:stretch>
            <a:fillRect/>
          </a:stretch>
        </p:blipFill>
        <p:spPr bwMode="auto">
          <a:xfrm>
            <a:off x="762000" y="2514600"/>
            <a:ext cx="73914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Box 6"/>
          <p:cNvSpPr txBox="1">
            <a:spLocks noChangeArrowheads="1"/>
          </p:cNvSpPr>
          <p:nvPr/>
        </p:nvSpPr>
        <p:spPr bwMode="auto">
          <a:xfrm>
            <a:off x="2133600" y="1828800"/>
            <a:ext cx="3771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600"/>
              <a:t>The eigenvalues of </a:t>
            </a:r>
          </a:p>
        </p:txBody>
      </p:sp>
      <p:sp>
        <p:nvSpPr>
          <p:cNvPr id="68614" name="TextBox 9"/>
          <p:cNvSpPr txBox="1">
            <a:spLocks noChangeArrowheads="1"/>
          </p:cNvSpPr>
          <p:nvPr/>
        </p:nvSpPr>
        <p:spPr bwMode="auto">
          <a:xfrm>
            <a:off x="4648200" y="3733800"/>
            <a:ext cx="296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/>
              <a:t>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103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Quantum Information Question</a:t>
            </a:r>
          </a:p>
        </p:txBody>
      </p:sp>
      <p:sp>
        <p:nvSpPr>
          <p:cNvPr id="69635" name="TextBox 8"/>
          <p:cNvSpPr txBox="1">
            <a:spLocks noChangeArrowheads="1"/>
          </p:cNvSpPr>
          <p:nvPr/>
        </p:nvSpPr>
        <p:spPr bwMode="auto">
          <a:xfrm>
            <a:off x="457200" y="5943600"/>
            <a:ext cx="7239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/>
              <a:t>where  Q is somewhat complicated. </a:t>
            </a:r>
          </a:p>
          <a:p>
            <a:pPr eaLnBrk="0" hangingPunct="0"/>
            <a:r>
              <a:rPr lang="en-US" altLang="zh-CN"/>
              <a:t> (This is the general sum of two symmetric matrices)              </a:t>
            </a:r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3" cstate="print"/>
          <a:srcRect l="5730" t="32001" r="4231" b="16000"/>
          <a:stretch>
            <a:fillRect/>
          </a:stretch>
        </p:blipFill>
        <p:spPr bwMode="auto">
          <a:xfrm>
            <a:off x="762000" y="2514600"/>
            <a:ext cx="73914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Box 5"/>
          <p:cNvSpPr txBox="1">
            <a:spLocks noChangeArrowheads="1"/>
          </p:cNvSpPr>
          <p:nvPr/>
        </p:nvSpPr>
        <p:spPr bwMode="auto">
          <a:xfrm>
            <a:off x="2133600" y="1828800"/>
            <a:ext cx="3771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600"/>
              <a:t>The eigenvalues of </a:t>
            </a:r>
          </a:p>
        </p:txBody>
      </p:sp>
      <p:sp>
        <p:nvSpPr>
          <p:cNvPr id="69638" name="TextBox 6"/>
          <p:cNvSpPr txBox="1">
            <a:spLocks noChangeArrowheads="1"/>
          </p:cNvSpPr>
          <p:nvPr/>
        </p:nvSpPr>
        <p:spPr bwMode="auto">
          <a:xfrm>
            <a:off x="4648200" y="3733800"/>
            <a:ext cx="296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/>
              <a:t>T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7038" y="4538663"/>
            <a:ext cx="8061325" cy="1939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4000"/>
              <a:t>I like to think of the two extremes as </a:t>
            </a:r>
          </a:p>
          <a:p>
            <a:pPr eaLnBrk="0" hangingPunct="0"/>
            <a:r>
              <a:rPr lang="en-US" altLang="zh-CN" sz="4000"/>
              <a:t>localized eigenvectors and delocalized</a:t>
            </a:r>
          </a:p>
          <a:p>
            <a:pPr eaLnBrk="0" hangingPunct="0"/>
            <a:r>
              <a:rPr lang="en-US" altLang="zh-CN" sz="4000"/>
              <a:t>eigenvectors!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104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9144000" cy="1143000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Moments?</a:t>
            </a: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3" cstate="print"/>
          <a:srcRect l="7500" t="16667" r="6876" b="9375"/>
          <a:stretch>
            <a:fillRect/>
          </a:stretch>
        </p:blipFill>
        <p:spPr bwMode="auto">
          <a:xfrm>
            <a:off x="152400" y="1981200"/>
            <a:ext cx="86106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800600" y="2133600"/>
            <a:ext cx="1447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altLang="zh-CN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105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Wishart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smtClean="0">
              <a:ea typeface="宋体" charset="-122"/>
            </a:endParaRP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3" cstate="print"/>
          <a:srcRect l="26250" t="17708" r="9375" b="23958"/>
          <a:stretch>
            <a:fillRect/>
          </a:stretch>
        </p:blipFill>
        <p:spPr bwMode="auto">
          <a:xfrm>
            <a:off x="33338" y="914400"/>
            <a:ext cx="911066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106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CN" smtClean="0">
              <a:ea typeface="宋体" charset="-122"/>
            </a:endParaRPr>
          </a:p>
        </p:txBody>
      </p:sp>
      <p:pic>
        <p:nvPicPr>
          <p:cNvPr id="727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7008" t="26938" r="28525" b="10768"/>
          <a:stretch>
            <a:fillRect/>
          </a:stretch>
        </p:blipFill>
        <p:spPr>
          <a:xfrm>
            <a:off x="228600" y="533400"/>
            <a:ext cx="8610600" cy="57038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107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Stochastic Differential Operators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Eigenvalues may be as important as stochastic differential equations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108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105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  <a:ln w="12700" cap="sq">
            <a:headEnd type="none" w="sm" len="sm"/>
            <a:tailEnd type="none" w="sm" len="sm"/>
          </a:ln>
        </p:spPr>
        <p:txBody>
          <a:bodyPr/>
          <a:lstStyle/>
          <a:p>
            <a:pPr eaLnBrk="1" hangingPunct="1"/>
            <a:fld id="{211AD285-413C-4E48-A86A-71F299F3914D}" type="slidenum">
              <a:rPr lang="en-US" altLang="zh-CN" smtClean="0"/>
              <a:pPr eaLnBrk="1" hangingPunct="1"/>
              <a:t>109</a:t>
            </a:fld>
            <a:endParaRPr lang="en-US" altLang="zh-CN" smtClean="0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Everyone’s Favorite Tridiagonal</a:t>
            </a:r>
          </a:p>
        </p:txBody>
      </p:sp>
      <p:graphicFrame>
        <p:nvGraphicFramePr>
          <p:cNvPr id="142339" name="Group 3"/>
          <p:cNvGraphicFramePr>
            <a:graphicFrameLocks noGrp="1"/>
          </p:cNvGraphicFramePr>
          <p:nvPr/>
        </p:nvGraphicFramePr>
        <p:xfrm>
          <a:off x="1330325" y="2133600"/>
          <a:ext cx="3276600" cy="2590800"/>
        </p:xfrm>
        <a:graphic>
          <a:graphicData uri="http://schemas.openxmlformats.org/drawingml/2006/table">
            <a:tbl>
              <a:tblPr/>
              <a:tblGrid>
                <a:gridCol w="655638"/>
                <a:gridCol w="654050"/>
                <a:gridCol w="657225"/>
                <a:gridCol w="654050"/>
                <a:gridCol w="655637"/>
              </a:tblGrid>
              <a:tr h="427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-2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-2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-2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783" name="Text Box 49"/>
          <p:cNvSpPr txBox="1">
            <a:spLocks noChangeArrowheads="1"/>
          </p:cNvSpPr>
          <p:nvPr/>
        </p:nvSpPr>
        <p:spPr bwMode="auto">
          <a:xfrm rot="2155067">
            <a:off x="2778125" y="3124200"/>
            <a:ext cx="4889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…</a:t>
            </a:r>
          </a:p>
        </p:txBody>
      </p:sp>
      <p:sp>
        <p:nvSpPr>
          <p:cNvPr id="74784" name="Text Box 50"/>
          <p:cNvSpPr txBox="1">
            <a:spLocks noChangeArrowheads="1"/>
          </p:cNvSpPr>
          <p:nvPr/>
        </p:nvSpPr>
        <p:spPr bwMode="auto">
          <a:xfrm rot="2155067">
            <a:off x="3387725" y="3200400"/>
            <a:ext cx="4889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…</a:t>
            </a:r>
          </a:p>
        </p:txBody>
      </p:sp>
      <p:sp>
        <p:nvSpPr>
          <p:cNvPr id="74785" name="Text Box 51"/>
          <p:cNvSpPr txBox="1">
            <a:spLocks noChangeArrowheads="1"/>
          </p:cNvSpPr>
          <p:nvPr/>
        </p:nvSpPr>
        <p:spPr bwMode="auto">
          <a:xfrm rot="2155067">
            <a:off x="2778125" y="3657600"/>
            <a:ext cx="4889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…</a:t>
            </a:r>
          </a:p>
        </p:txBody>
      </p:sp>
      <p:sp>
        <p:nvSpPr>
          <p:cNvPr id="74786" name="Text Box 52"/>
          <p:cNvSpPr txBox="1">
            <a:spLocks noChangeArrowheads="1"/>
          </p:cNvSpPr>
          <p:nvPr/>
        </p:nvSpPr>
        <p:spPr bwMode="auto">
          <a:xfrm rot="2155067">
            <a:off x="2092325" y="3200400"/>
            <a:ext cx="4889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…</a:t>
            </a:r>
          </a:p>
        </p:txBody>
      </p:sp>
      <p:sp>
        <p:nvSpPr>
          <p:cNvPr id="74787" name="Text Box 53"/>
          <p:cNvSpPr txBox="1">
            <a:spLocks noChangeArrowheads="1"/>
          </p:cNvSpPr>
          <p:nvPr/>
        </p:nvSpPr>
        <p:spPr bwMode="auto">
          <a:xfrm rot="2155067">
            <a:off x="3387725" y="3657600"/>
            <a:ext cx="4889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…</a:t>
            </a:r>
          </a:p>
        </p:txBody>
      </p:sp>
      <p:sp>
        <p:nvSpPr>
          <p:cNvPr id="74788" name="AutoShape 54"/>
          <p:cNvSpPr>
            <a:spLocks/>
          </p:cNvSpPr>
          <p:nvPr/>
        </p:nvSpPr>
        <p:spPr bwMode="auto">
          <a:xfrm>
            <a:off x="1177925" y="2247900"/>
            <a:ext cx="304800" cy="2590800"/>
          </a:xfrm>
          <a:prstGeom prst="leftBracket">
            <a:avLst>
              <a:gd name="adj" fmla="val 70833"/>
            </a:avLst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 altLang="zh-CN"/>
          </a:p>
        </p:txBody>
      </p:sp>
      <p:sp>
        <p:nvSpPr>
          <p:cNvPr id="74789" name="AutoShape 55"/>
          <p:cNvSpPr>
            <a:spLocks/>
          </p:cNvSpPr>
          <p:nvPr/>
        </p:nvSpPr>
        <p:spPr bwMode="auto">
          <a:xfrm flipH="1">
            <a:off x="4378325" y="2247900"/>
            <a:ext cx="304800" cy="2590800"/>
          </a:xfrm>
          <a:prstGeom prst="leftBracket">
            <a:avLst>
              <a:gd name="adj" fmla="val 79176"/>
            </a:avLst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 altLang="zh-CN"/>
          </a:p>
        </p:txBody>
      </p:sp>
      <p:grpSp>
        <p:nvGrpSpPr>
          <p:cNvPr id="74790" name="Group 56"/>
          <p:cNvGrpSpPr>
            <a:grpSpLocks/>
          </p:cNvGrpSpPr>
          <p:nvPr/>
        </p:nvGrpSpPr>
        <p:grpSpPr bwMode="auto">
          <a:xfrm>
            <a:off x="644525" y="3132138"/>
            <a:ext cx="438150" cy="822325"/>
            <a:chOff x="3350" y="3146"/>
            <a:chExt cx="276" cy="518"/>
          </a:xfrm>
        </p:grpSpPr>
        <p:sp>
          <p:nvSpPr>
            <p:cNvPr id="74794" name="Text Box 57"/>
            <p:cNvSpPr txBox="1">
              <a:spLocks noChangeArrowheads="1"/>
            </p:cNvSpPr>
            <p:nvPr/>
          </p:nvSpPr>
          <p:spPr bwMode="auto">
            <a:xfrm>
              <a:off x="3350" y="3146"/>
              <a:ext cx="276" cy="51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</a:rPr>
                <a:t>1</a:t>
              </a:r>
            </a:p>
            <a:p>
              <a:pPr algn="ctr"/>
              <a:r>
                <a:rPr lang="en-US" altLang="zh-CN">
                  <a:latin typeface="Times New Roman" pitchFamily="18" charset="0"/>
                </a:rPr>
                <a:t>n</a:t>
              </a:r>
              <a:r>
                <a:rPr lang="en-US" altLang="zh-CN" baseline="30000">
                  <a:latin typeface="Times New Roman" pitchFamily="18" charset="0"/>
                </a:rPr>
                <a:t>2</a:t>
              </a:r>
              <a:endParaRPr lang="en-US" altLang="zh-CN">
                <a:latin typeface="Times New Roman" pitchFamily="18" charset="0"/>
              </a:endParaRPr>
            </a:p>
          </p:txBody>
        </p:sp>
        <p:sp>
          <p:nvSpPr>
            <p:cNvPr id="74795" name="Line 58"/>
            <p:cNvSpPr>
              <a:spLocks noChangeShapeType="1"/>
            </p:cNvSpPr>
            <p:nvPr/>
          </p:nvSpPr>
          <p:spPr bwMode="auto">
            <a:xfrm>
              <a:off x="3392" y="3408"/>
              <a:ext cx="19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4791" name="Group 59"/>
          <p:cNvGrpSpPr>
            <a:grpSpLocks/>
          </p:cNvGrpSpPr>
          <p:nvPr/>
        </p:nvGrpSpPr>
        <p:grpSpPr bwMode="auto">
          <a:xfrm>
            <a:off x="2339975" y="4840288"/>
            <a:ext cx="603250" cy="835025"/>
            <a:chOff x="1426" y="3290"/>
            <a:chExt cx="380" cy="526"/>
          </a:xfrm>
        </p:grpSpPr>
        <p:sp>
          <p:nvSpPr>
            <p:cNvPr id="74792" name="Text Box 60"/>
            <p:cNvSpPr txBox="1">
              <a:spLocks noChangeArrowheads="1"/>
            </p:cNvSpPr>
            <p:nvPr/>
          </p:nvSpPr>
          <p:spPr bwMode="auto">
            <a:xfrm>
              <a:off x="1426" y="3290"/>
              <a:ext cx="380" cy="526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</a:rPr>
                <a:t>d</a:t>
              </a:r>
              <a:r>
                <a:rPr lang="en-US" altLang="zh-CN" baseline="30000">
                  <a:latin typeface="Times New Roman" pitchFamily="18" charset="0"/>
                </a:rPr>
                <a:t>2</a:t>
              </a:r>
            </a:p>
            <a:p>
              <a:pPr algn="ctr"/>
              <a:r>
                <a:rPr lang="en-US" altLang="zh-CN">
                  <a:latin typeface="Times New Roman" pitchFamily="18" charset="0"/>
                </a:rPr>
                <a:t>dx</a:t>
              </a:r>
              <a:r>
                <a:rPr lang="en-US" altLang="zh-CN" baseline="30000">
                  <a:latin typeface="Times New Roman" pitchFamily="18" charset="0"/>
                </a:rPr>
                <a:t>2</a:t>
              </a:r>
              <a:endParaRPr lang="en-US" altLang="zh-CN">
                <a:latin typeface="Times New Roman" pitchFamily="18" charset="0"/>
              </a:endParaRPr>
            </a:p>
          </p:txBody>
        </p:sp>
        <p:sp>
          <p:nvSpPr>
            <p:cNvPr id="74793" name="Line 61"/>
            <p:cNvSpPr>
              <a:spLocks noChangeShapeType="1"/>
            </p:cNvSpPr>
            <p:nvPr/>
          </p:nvSpPr>
          <p:spPr bwMode="auto">
            <a:xfrm>
              <a:off x="1472" y="3552"/>
              <a:ext cx="28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c3884.r84.cf2.rackcdn.com/2119637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9600"/>
            <a:ext cx="38401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http://cdn4.fishpond.co.nz/9789814273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92138"/>
            <a:ext cx="3811588" cy="550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105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  <a:ln w="12700" cap="sq">
            <a:headEnd type="none" w="sm" len="sm"/>
            <a:tailEnd type="none" w="sm" len="sm"/>
          </a:ln>
        </p:spPr>
        <p:txBody>
          <a:bodyPr/>
          <a:lstStyle/>
          <a:p>
            <a:pPr eaLnBrk="1" hangingPunct="1"/>
            <a:fld id="{A93AC0C2-A51E-44D9-92D8-7372FC5B0F90}" type="slidenum">
              <a:rPr lang="en-US" altLang="zh-CN" smtClean="0"/>
              <a:pPr eaLnBrk="1" hangingPunct="1"/>
              <a:t>110</a:t>
            </a:fld>
            <a:endParaRPr lang="en-US" altLang="zh-CN" smtClean="0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Everyone’s Favorite Tridiagonal</a:t>
            </a:r>
          </a:p>
        </p:txBody>
      </p:sp>
      <p:graphicFrame>
        <p:nvGraphicFramePr>
          <p:cNvPr id="143363" name="Group 3"/>
          <p:cNvGraphicFramePr>
            <a:graphicFrameLocks noGrp="1"/>
          </p:cNvGraphicFramePr>
          <p:nvPr/>
        </p:nvGraphicFramePr>
        <p:xfrm>
          <a:off x="1246188" y="2133600"/>
          <a:ext cx="3276600" cy="2590800"/>
        </p:xfrm>
        <a:graphic>
          <a:graphicData uri="http://schemas.openxmlformats.org/drawingml/2006/table">
            <a:tbl>
              <a:tblPr/>
              <a:tblGrid>
                <a:gridCol w="655637"/>
                <a:gridCol w="654050"/>
                <a:gridCol w="657225"/>
                <a:gridCol w="654050"/>
                <a:gridCol w="655638"/>
              </a:tblGrid>
              <a:tr h="427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-2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-2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-2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07" name="Text Box 49"/>
          <p:cNvSpPr txBox="1">
            <a:spLocks noChangeArrowheads="1"/>
          </p:cNvSpPr>
          <p:nvPr/>
        </p:nvSpPr>
        <p:spPr bwMode="auto">
          <a:xfrm rot="2155067">
            <a:off x="2693988" y="3124200"/>
            <a:ext cx="4889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…</a:t>
            </a:r>
          </a:p>
        </p:txBody>
      </p:sp>
      <p:sp>
        <p:nvSpPr>
          <p:cNvPr id="75808" name="Text Box 50"/>
          <p:cNvSpPr txBox="1">
            <a:spLocks noChangeArrowheads="1"/>
          </p:cNvSpPr>
          <p:nvPr/>
        </p:nvSpPr>
        <p:spPr bwMode="auto">
          <a:xfrm rot="2155067">
            <a:off x="3303588" y="3200400"/>
            <a:ext cx="4889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…</a:t>
            </a:r>
          </a:p>
        </p:txBody>
      </p:sp>
      <p:sp>
        <p:nvSpPr>
          <p:cNvPr id="75809" name="Text Box 51"/>
          <p:cNvSpPr txBox="1">
            <a:spLocks noChangeArrowheads="1"/>
          </p:cNvSpPr>
          <p:nvPr/>
        </p:nvSpPr>
        <p:spPr bwMode="auto">
          <a:xfrm rot="2155067">
            <a:off x="2693988" y="3657600"/>
            <a:ext cx="4889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…</a:t>
            </a:r>
          </a:p>
        </p:txBody>
      </p:sp>
      <p:sp>
        <p:nvSpPr>
          <p:cNvPr id="75810" name="Text Box 52"/>
          <p:cNvSpPr txBox="1">
            <a:spLocks noChangeArrowheads="1"/>
          </p:cNvSpPr>
          <p:nvPr/>
        </p:nvSpPr>
        <p:spPr bwMode="auto">
          <a:xfrm rot="2155067">
            <a:off x="2008188" y="3200400"/>
            <a:ext cx="4889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…</a:t>
            </a:r>
          </a:p>
        </p:txBody>
      </p:sp>
      <p:sp>
        <p:nvSpPr>
          <p:cNvPr id="75811" name="Text Box 53"/>
          <p:cNvSpPr txBox="1">
            <a:spLocks noChangeArrowheads="1"/>
          </p:cNvSpPr>
          <p:nvPr/>
        </p:nvSpPr>
        <p:spPr bwMode="auto">
          <a:xfrm rot="2155067">
            <a:off x="3303588" y="3657600"/>
            <a:ext cx="4889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…</a:t>
            </a:r>
          </a:p>
        </p:txBody>
      </p:sp>
      <p:sp>
        <p:nvSpPr>
          <p:cNvPr id="75812" name="AutoShape 54"/>
          <p:cNvSpPr>
            <a:spLocks/>
          </p:cNvSpPr>
          <p:nvPr/>
        </p:nvSpPr>
        <p:spPr bwMode="auto">
          <a:xfrm>
            <a:off x="1093788" y="2247900"/>
            <a:ext cx="304800" cy="2590800"/>
          </a:xfrm>
          <a:prstGeom prst="leftBracket">
            <a:avLst>
              <a:gd name="adj" fmla="val 70833"/>
            </a:avLst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 altLang="zh-CN"/>
          </a:p>
        </p:txBody>
      </p:sp>
      <p:sp>
        <p:nvSpPr>
          <p:cNvPr id="75813" name="AutoShape 55"/>
          <p:cNvSpPr>
            <a:spLocks/>
          </p:cNvSpPr>
          <p:nvPr/>
        </p:nvSpPr>
        <p:spPr bwMode="auto">
          <a:xfrm flipH="1">
            <a:off x="4294188" y="2247900"/>
            <a:ext cx="304800" cy="2590800"/>
          </a:xfrm>
          <a:prstGeom prst="leftBracket">
            <a:avLst>
              <a:gd name="adj" fmla="val 79176"/>
            </a:avLst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 altLang="zh-CN"/>
          </a:p>
        </p:txBody>
      </p:sp>
      <p:grpSp>
        <p:nvGrpSpPr>
          <p:cNvPr id="75814" name="Group 56"/>
          <p:cNvGrpSpPr>
            <a:grpSpLocks/>
          </p:cNvGrpSpPr>
          <p:nvPr/>
        </p:nvGrpSpPr>
        <p:grpSpPr bwMode="auto">
          <a:xfrm>
            <a:off x="560388" y="3124200"/>
            <a:ext cx="438150" cy="822325"/>
            <a:chOff x="3350" y="3146"/>
            <a:chExt cx="276" cy="518"/>
          </a:xfrm>
        </p:grpSpPr>
        <p:sp>
          <p:nvSpPr>
            <p:cNvPr id="75853" name="Text Box 57"/>
            <p:cNvSpPr txBox="1">
              <a:spLocks noChangeArrowheads="1"/>
            </p:cNvSpPr>
            <p:nvPr/>
          </p:nvSpPr>
          <p:spPr bwMode="auto">
            <a:xfrm>
              <a:off x="3350" y="3146"/>
              <a:ext cx="276" cy="51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</a:rPr>
                <a:t>1</a:t>
              </a:r>
            </a:p>
            <a:p>
              <a:pPr algn="ctr"/>
              <a:r>
                <a:rPr lang="en-US" altLang="zh-CN">
                  <a:latin typeface="Times New Roman" pitchFamily="18" charset="0"/>
                </a:rPr>
                <a:t>n</a:t>
              </a:r>
              <a:r>
                <a:rPr lang="en-US" altLang="zh-CN" baseline="30000">
                  <a:latin typeface="Times New Roman" pitchFamily="18" charset="0"/>
                </a:rPr>
                <a:t>2</a:t>
              </a:r>
              <a:endParaRPr lang="en-US" altLang="zh-CN">
                <a:latin typeface="Times New Roman" pitchFamily="18" charset="0"/>
              </a:endParaRPr>
            </a:p>
          </p:txBody>
        </p:sp>
        <p:sp>
          <p:nvSpPr>
            <p:cNvPr id="75854" name="Line 58"/>
            <p:cNvSpPr>
              <a:spLocks noChangeShapeType="1"/>
            </p:cNvSpPr>
            <p:nvPr/>
          </p:nvSpPr>
          <p:spPr bwMode="auto">
            <a:xfrm>
              <a:off x="3392" y="3408"/>
              <a:ext cx="19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5815" name="Group 59"/>
          <p:cNvGrpSpPr>
            <a:grpSpLocks/>
          </p:cNvGrpSpPr>
          <p:nvPr/>
        </p:nvGrpSpPr>
        <p:grpSpPr bwMode="auto">
          <a:xfrm>
            <a:off x="2319338" y="4849813"/>
            <a:ext cx="603250" cy="835025"/>
            <a:chOff x="1426" y="3290"/>
            <a:chExt cx="380" cy="526"/>
          </a:xfrm>
        </p:grpSpPr>
        <p:sp>
          <p:nvSpPr>
            <p:cNvPr id="75851" name="Text Box 60"/>
            <p:cNvSpPr txBox="1">
              <a:spLocks noChangeArrowheads="1"/>
            </p:cNvSpPr>
            <p:nvPr/>
          </p:nvSpPr>
          <p:spPr bwMode="auto">
            <a:xfrm>
              <a:off x="1426" y="3290"/>
              <a:ext cx="380" cy="526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</a:rPr>
                <a:t>d</a:t>
              </a:r>
              <a:r>
                <a:rPr lang="en-US" altLang="zh-CN" baseline="30000">
                  <a:latin typeface="Times New Roman" pitchFamily="18" charset="0"/>
                </a:rPr>
                <a:t>2</a:t>
              </a:r>
            </a:p>
            <a:p>
              <a:pPr algn="ctr"/>
              <a:r>
                <a:rPr lang="en-US" altLang="zh-CN">
                  <a:latin typeface="Times New Roman" pitchFamily="18" charset="0"/>
                </a:rPr>
                <a:t>dx</a:t>
              </a:r>
              <a:r>
                <a:rPr lang="en-US" altLang="zh-CN" baseline="30000">
                  <a:latin typeface="Times New Roman" pitchFamily="18" charset="0"/>
                </a:rPr>
                <a:t>2</a:t>
              </a:r>
              <a:endParaRPr lang="en-US" altLang="zh-CN">
                <a:latin typeface="Times New Roman" pitchFamily="18" charset="0"/>
              </a:endParaRPr>
            </a:p>
          </p:txBody>
        </p:sp>
        <p:sp>
          <p:nvSpPr>
            <p:cNvPr id="75852" name="Line 61"/>
            <p:cNvSpPr>
              <a:spLocks noChangeShapeType="1"/>
            </p:cNvSpPr>
            <p:nvPr/>
          </p:nvSpPr>
          <p:spPr bwMode="auto">
            <a:xfrm>
              <a:off x="1472" y="3552"/>
              <a:ext cx="28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5816" name="Text Box 62"/>
          <p:cNvSpPr txBox="1">
            <a:spLocks noChangeArrowheads="1"/>
          </p:cNvSpPr>
          <p:nvPr/>
        </p:nvSpPr>
        <p:spPr bwMode="auto">
          <a:xfrm>
            <a:off x="4697413" y="2981325"/>
            <a:ext cx="955675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</a:rPr>
              <a:t>1</a:t>
            </a:r>
          </a:p>
          <a:p>
            <a:pPr algn="ctr"/>
            <a:r>
              <a:rPr lang="en-US" altLang="zh-CN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zh-CN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altLang="zh-CN">
                <a:latin typeface="Times New Roman" pitchFamily="18" charset="0"/>
              </a:rPr>
              <a:t>n)</a:t>
            </a:r>
            <a:r>
              <a:rPr lang="en-US" altLang="zh-CN" baseline="30000">
                <a:latin typeface="Times New Roman" pitchFamily="18" charset="0"/>
              </a:rPr>
              <a:t>1/2</a:t>
            </a:r>
            <a:endParaRPr lang="en-US" altLang="zh-CN">
              <a:latin typeface="Times New Roman" pitchFamily="18" charset="0"/>
            </a:endParaRPr>
          </a:p>
        </p:txBody>
      </p:sp>
      <p:sp>
        <p:nvSpPr>
          <p:cNvPr id="75817" name="Line 63"/>
          <p:cNvSpPr>
            <a:spLocks noChangeShapeType="1"/>
          </p:cNvSpPr>
          <p:nvPr/>
        </p:nvSpPr>
        <p:spPr bwMode="auto">
          <a:xfrm>
            <a:off x="4887913" y="3387725"/>
            <a:ext cx="493712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5818" name="Text Box 64"/>
          <p:cNvSpPr txBox="1">
            <a:spLocks noChangeArrowheads="1"/>
          </p:cNvSpPr>
          <p:nvPr/>
        </p:nvSpPr>
        <p:spPr bwMode="auto">
          <a:xfrm>
            <a:off x="4564063" y="3200400"/>
            <a:ext cx="35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CN" b="1">
                <a:latin typeface="Times New Roman" pitchFamily="18" charset="0"/>
              </a:rPr>
              <a:t>+</a:t>
            </a:r>
          </a:p>
        </p:txBody>
      </p:sp>
      <p:graphicFrame>
        <p:nvGraphicFramePr>
          <p:cNvPr id="143425" name="Group 65"/>
          <p:cNvGraphicFramePr>
            <a:graphicFrameLocks noGrp="1"/>
          </p:cNvGraphicFramePr>
          <p:nvPr/>
        </p:nvGraphicFramePr>
        <p:xfrm>
          <a:off x="5513388" y="2209800"/>
          <a:ext cx="3276600" cy="2590800"/>
        </p:xfrm>
        <a:graphic>
          <a:graphicData uri="http://schemas.openxmlformats.org/drawingml/2006/table">
            <a:tbl>
              <a:tblPr/>
              <a:tblGrid>
                <a:gridCol w="655637"/>
                <a:gridCol w="715963"/>
                <a:gridCol w="595312"/>
                <a:gridCol w="654050"/>
                <a:gridCol w="655638"/>
              </a:tblGrid>
              <a:tr h="427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45" name="AutoShape 111"/>
          <p:cNvSpPr>
            <a:spLocks/>
          </p:cNvSpPr>
          <p:nvPr/>
        </p:nvSpPr>
        <p:spPr bwMode="auto">
          <a:xfrm>
            <a:off x="5589588" y="2286000"/>
            <a:ext cx="304800" cy="2590800"/>
          </a:xfrm>
          <a:prstGeom prst="leftBracket">
            <a:avLst>
              <a:gd name="adj" fmla="val 70833"/>
            </a:avLst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 altLang="zh-CN"/>
          </a:p>
        </p:txBody>
      </p:sp>
      <p:sp>
        <p:nvSpPr>
          <p:cNvPr id="75846" name="AutoShape 112"/>
          <p:cNvSpPr>
            <a:spLocks/>
          </p:cNvSpPr>
          <p:nvPr/>
        </p:nvSpPr>
        <p:spPr bwMode="auto">
          <a:xfrm flipH="1">
            <a:off x="8408988" y="2286000"/>
            <a:ext cx="304800" cy="2590800"/>
          </a:xfrm>
          <a:prstGeom prst="leftBracket">
            <a:avLst>
              <a:gd name="adj" fmla="val 79176"/>
            </a:avLst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 altLang="zh-CN"/>
          </a:p>
        </p:txBody>
      </p:sp>
      <p:grpSp>
        <p:nvGrpSpPr>
          <p:cNvPr id="75847" name="Group 113"/>
          <p:cNvGrpSpPr>
            <a:grpSpLocks/>
          </p:cNvGrpSpPr>
          <p:nvPr/>
        </p:nvGrpSpPr>
        <p:grpSpPr bwMode="auto">
          <a:xfrm>
            <a:off x="6670675" y="4906963"/>
            <a:ext cx="636588" cy="835025"/>
            <a:chOff x="3110" y="3338"/>
            <a:chExt cx="401" cy="526"/>
          </a:xfrm>
        </p:grpSpPr>
        <p:sp>
          <p:nvSpPr>
            <p:cNvPr id="75849" name="Text Box 114"/>
            <p:cNvSpPr txBox="1">
              <a:spLocks noChangeArrowheads="1"/>
            </p:cNvSpPr>
            <p:nvPr/>
          </p:nvSpPr>
          <p:spPr bwMode="auto">
            <a:xfrm>
              <a:off x="3110" y="3338"/>
              <a:ext cx="401" cy="526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Times New Roman" pitchFamily="18" charset="0"/>
                </a:rPr>
                <a:t>dW</a:t>
              </a:r>
            </a:p>
            <a:p>
              <a:r>
                <a:rPr lang="el-GR" altLang="zh-CN">
                  <a:latin typeface="Times New Roman" pitchFamily="18" charset="0"/>
                  <a:cs typeface="Times New Roman" pitchFamily="18" charset="0"/>
                </a:rPr>
                <a:t>β</a:t>
              </a:r>
              <a:r>
                <a:rPr lang="en-US" altLang="zh-CN" baseline="30000">
                  <a:latin typeface="Times New Roman" pitchFamily="18" charset="0"/>
                  <a:cs typeface="Times New Roman" pitchFamily="18" charset="0"/>
                </a:rPr>
                <a:t>1/2</a:t>
              </a:r>
              <a:endParaRPr lang="el-GR" altLang="zh-CN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850" name="Line 115"/>
            <p:cNvSpPr>
              <a:spLocks noChangeShapeType="1"/>
            </p:cNvSpPr>
            <p:nvPr/>
          </p:nvSpPr>
          <p:spPr bwMode="auto">
            <a:xfrm>
              <a:off x="3168" y="3600"/>
              <a:ext cx="24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5848" name="Text Box 116"/>
          <p:cNvSpPr txBox="1">
            <a:spLocks noChangeArrowheads="1"/>
          </p:cNvSpPr>
          <p:nvPr/>
        </p:nvSpPr>
        <p:spPr bwMode="auto">
          <a:xfrm>
            <a:off x="4813300" y="5159375"/>
            <a:ext cx="38735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+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Conclusion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Random Matrix Theory is rich, exciting, and ripe for applications</a:t>
            </a:r>
          </a:p>
          <a:p>
            <a:r>
              <a:rPr lang="en-US" altLang="zh-CN" smtClean="0">
                <a:ea typeface="宋体" charset="-122"/>
              </a:rPr>
              <a:t>Go out there and use a random matrix result in your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111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CN" smtClean="0">
              <a:ea typeface="宋体" charset="-122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smtClean="0">
              <a:ea typeface="宋体" charset="-122"/>
            </a:endParaRPr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 cstate="print"/>
          <a:srcRect l="9827" t="29829" r="12189" b="9079"/>
          <a:stretch>
            <a:fillRect/>
          </a:stretch>
        </p:blipFill>
        <p:spPr bwMode="auto">
          <a:xfrm>
            <a:off x="-3175" y="685800"/>
            <a:ext cx="883920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112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CN" smtClean="0">
              <a:ea typeface="宋体" charset="-122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smtClean="0">
              <a:ea typeface="宋体" charset="-122"/>
            </a:endParaRP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 cstate="print"/>
          <a:srcRect l="6903" t="30391" r="6903" b="21571"/>
          <a:stretch>
            <a:fillRect/>
          </a:stretch>
        </p:blipFill>
        <p:spPr bwMode="auto">
          <a:xfrm>
            <a:off x="-11113" y="323850"/>
            <a:ext cx="9458326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Box 3"/>
          <p:cNvSpPr txBox="1">
            <a:spLocks noChangeArrowheads="1"/>
          </p:cNvSpPr>
          <p:nvPr/>
        </p:nvSpPr>
        <p:spPr bwMode="auto">
          <a:xfrm>
            <a:off x="541338" y="4419600"/>
            <a:ext cx="83534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/>
              <a:t>Equilibrium Measures (kind of a maximum likelihood distribution)</a:t>
            </a:r>
          </a:p>
          <a:p>
            <a:pPr eaLnBrk="0" hangingPunct="0"/>
            <a:r>
              <a:rPr lang="en-US" altLang="zh-CN"/>
              <a:t>Riemann-Hilbert Problems</a:t>
            </a:r>
          </a:p>
          <a:p>
            <a:pPr eaLnBrk="0" hangingPunct="0"/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113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  <a:ln w="12700" cap="sq">
            <a:headEnd type="none" w="sm" len="sm"/>
            <a:tailEnd type="none" w="sm" len="sm"/>
          </a:ln>
        </p:spPr>
        <p:txBody>
          <a:bodyPr/>
          <a:lstStyle/>
          <a:p>
            <a:pPr eaLnBrk="1" hangingPunct="1"/>
            <a:fld id="{C2D00E80-DDFF-4DAD-A973-2D385E7568AE}" type="slidenum">
              <a:rPr lang="en-US" altLang="zh-CN" smtClean="0"/>
              <a:pPr eaLnBrk="1" hangingPunct="1"/>
              <a:t>114</a:t>
            </a:fld>
            <a:endParaRPr lang="en-US" altLang="zh-CN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885238" cy="11557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Multivariate Orthogonal Polynomials</a:t>
            </a:r>
            <a:br>
              <a:rPr lang="en-US" sz="4000" smtClean="0"/>
            </a:br>
            <a:r>
              <a:rPr lang="en-US" sz="4000" smtClean="0"/>
              <a:t>&amp;</a:t>
            </a:r>
            <a:br>
              <a:rPr lang="en-US" sz="4000" smtClean="0"/>
            </a:br>
            <a:r>
              <a:rPr lang="en-US" sz="4000" smtClean="0"/>
              <a:t>Hypergeometrics of Matrix Argument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514600"/>
            <a:ext cx="8896350" cy="4135438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The important special functions of the 21</a:t>
            </a:r>
            <a:r>
              <a:rPr lang="en-US" altLang="zh-CN" baseline="30000" smtClean="0">
                <a:ea typeface="宋体" charset="-122"/>
              </a:rPr>
              <a:t>st</a:t>
            </a:r>
            <a:r>
              <a:rPr lang="en-US" altLang="zh-CN" smtClean="0">
                <a:ea typeface="宋体" charset="-122"/>
              </a:rPr>
              <a:t> century</a:t>
            </a:r>
          </a:p>
          <a:p>
            <a:pPr eaLnBrk="1" hangingPunct="1"/>
            <a:r>
              <a:rPr lang="en-US" altLang="zh-CN" smtClean="0">
                <a:ea typeface="宋体" charset="-122"/>
              </a:rPr>
              <a:t>Begin with w(x) on I</a:t>
            </a:r>
          </a:p>
          <a:p>
            <a:pPr lvl="1" eaLnBrk="1" hangingPunct="1"/>
            <a:r>
              <a:rPr lang="en-US" altLang="zh-CN" sz="4000" smtClean="0">
                <a:ea typeface="宋体" charset="-122"/>
                <a:cs typeface="Times New Roman" pitchFamily="18" charset="0"/>
              </a:rPr>
              <a:t>∫ p</a:t>
            </a:r>
            <a:r>
              <a:rPr lang="el-GR" altLang="zh-CN" sz="4000" baseline="-25000" smtClean="0">
                <a:cs typeface="Times New Roman" pitchFamily="18" charset="0"/>
              </a:rPr>
              <a:t>κ</a:t>
            </a:r>
            <a:r>
              <a:rPr lang="en-US" altLang="zh-CN" sz="4000" smtClean="0">
                <a:ea typeface="宋体" charset="-122"/>
              </a:rPr>
              <a:t>(x)p</a:t>
            </a:r>
            <a:r>
              <a:rPr lang="el-GR" altLang="zh-CN" sz="4000" baseline="-25000" smtClean="0">
                <a:cs typeface="Times New Roman" pitchFamily="18" charset="0"/>
              </a:rPr>
              <a:t>λ</a:t>
            </a:r>
            <a:r>
              <a:rPr lang="en-US" altLang="zh-CN" sz="4000" smtClean="0">
                <a:ea typeface="宋体" charset="-122"/>
              </a:rPr>
              <a:t>(x) </a:t>
            </a:r>
            <a:r>
              <a:rPr lang="el-GR" altLang="zh-CN" sz="4000" smtClean="0">
                <a:solidFill>
                  <a:srgbClr val="FF0000"/>
                </a:solidFill>
                <a:cs typeface="Times New Roman" pitchFamily="18" charset="0"/>
              </a:rPr>
              <a:t>Δ</a:t>
            </a:r>
            <a:r>
              <a:rPr lang="en-US" altLang="zh-CN" sz="4000" smtClean="0">
                <a:solidFill>
                  <a:srgbClr val="FF0000"/>
                </a:solidFill>
                <a:ea typeface="宋体" charset="-122"/>
              </a:rPr>
              <a:t>(x)</a:t>
            </a:r>
            <a:r>
              <a:rPr lang="el-GR" altLang="zh-CN" sz="4000" baseline="30000" smtClean="0">
                <a:solidFill>
                  <a:srgbClr val="FF0000"/>
                </a:solidFill>
                <a:cs typeface="Times New Roman" pitchFamily="18" charset="0"/>
              </a:rPr>
              <a:t>β</a:t>
            </a:r>
            <a:r>
              <a:rPr lang="en-US" altLang="zh-CN" sz="4000" baseline="30000" smtClean="0">
                <a:ea typeface="宋体" charset="-122"/>
              </a:rPr>
              <a:t>  </a:t>
            </a:r>
            <a:r>
              <a:rPr lang="en-US" altLang="zh-CN" sz="4000" smtClean="0">
                <a:solidFill>
                  <a:srgbClr val="00FF00"/>
                </a:solidFill>
                <a:ea typeface="宋体" charset="-122"/>
              </a:rPr>
              <a:t>∏</a:t>
            </a:r>
            <a:r>
              <a:rPr lang="en-US" altLang="zh-CN" sz="4000" baseline="-25000" smtClean="0">
                <a:solidFill>
                  <a:srgbClr val="00FF00"/>
                </a:solidFill>
                <a:ea typeface="宋体" charset="-122"/>
              </a:rPr>
              <a:t>i </a:t>
            </a:r>
            <a:r>
              <a:rPr lang="en-US" altLang="zh-CN" sz="4000" smtClean="0">
                <a:solidFill>
                  <a:srgbClr val="00FF00"/>
                </a:solidFill>
                <a:ea typeface="宋体" charset="-122"/>
              </a:rPr>
              <a:t>w(x</a:t>
            </a:r>
            <a:r>
              <a:rPr lang="en-US" altLang="zh-CN" sz="4000" baseline="-25000" smtClean="0">
                <a:solidFill>
                  <a:srgbClr val="00FF00"/>
                </a:solidFill>
                <a:ea typeface="宋体" charset="-122"/>
              </a:rPr>
              <a:t>i</a:t>
            </a:r>
            <a:r>
              <a:rPr lang="en-US" altLang="zh-CN" sz="4000" smtClean="0">
                <a:solidFill>
                  <a:srgbClr val="00FF00"/>
                </a:solidFill>
                <a:ea typeface="宋体" charset="-122"/>
              </a:rPr>
              <a:t>)dx</a:t>
            </a:r>
            <a:r>
              <a:rPr lang="en-US" altLang="zh-CN" sz="4000" baseline="-25000" smtClean="0">
                <a:solidFill>
                  <a:srgbClr val="00FF00"/>
                </a:solidFill>
                <a:ea typeface="宋体" charset="-122"/>
              </a:rPr>
              <a:t>i </a:t>
            </a:r>
            <a:r>
              <a:rPr lang="en-US" altLang="zh-CN" sz="4000" smtClean="0">
                <a:solidFill>
                  <a:srgbClr val="00FF00"/>
                </a:solidFill>
                <a:ea typeface="宋体" charset="-122"/>
              </a:rPr>
              <a:t>= </a:t>
            </a:r>
            <a:r>
              <a:rPr lang="el-GR" altLang="zh-CN" sz="4000" smtClean="0">
                <a:solidFill>
                  <a:srgbClr val="00FF00"/>
                </a:solidFill>
                <a:cs typeface="Times New Roman" pitchFamily="18" charset="0"/>
              </a:rPr>
              <a:t>δ</a:t>
            </a:r>
            <a:r>
              <a:rPr lang="el-GR" altLang="zh-CN" sz="4000" baseline="-25000" smtClean="0">
                <a:solidFill>
                  <a:srgbClr val="00FF00"/>
                </a:solidFill>
                <a:cs typeface="Times New Roman" pitchFamily="18" charset="0"/>
              </a:rPr>
              <a:t>κλ</a:t>
            </a:r>
            <a:endParaRPr lang="en-US" altLang="zh-CN" sz="4000" baseline="-25000" smtClean="0">
              <a:solidFill>
                <a:srgbClr val="00FF00"/>
              </a:solidFill>
              <a:ea typeface="宋体" charset="-122"/>
            </a:endParaRPr>
          </a:p>
          <a:p>
            <a:pPr lvl="1" eaLnBrk="1" hangingPunct="1"/>
            <a:r>
              <a:rPr lang="en-US" altLang="zh-CN" sz="2400" smtClean="0">
                <a:ea typeface="宋体" charset="-122"/>
              </a:rPr>
              <a:t>Jack Polynomials orthogonal for w=1 on the unit circle.  Analogs of x</a:t>
            </a:r>
            <a:r>
              <a:rPr lang="en-US" altLang="zh-CN" sz="2400" baseline="30000" smtClean="0">
                <a:ea typeface="宋体" charset="-122"/>
              </a:rPr>
              <a:t>m</a:t>
            </a:r>
            <a:endParaRPr lang="el-GR" altLang="zh-CN" sz="2400" smtClean="0"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  <a:ln w="12700" cap="sq">
            <a:headEnd type="none" w="sm" len="sm"/>
            <a:tailEnd type="none" w="sm" len="sm"/>
          </a:ln>
        </p:spPr>
        <p:txBody>
          <a:bodyPr/>
          <a:lstStyle/>
          <a:p>
            <a:pPr eaLnBrk="1" hangingPunct="1"/>
            <a:fld id="{C5CCC5E2-819F-46FD-A6CD-7AAFBD040CD0}" type="slidenum">
              <a:rPr lang="en-US" altLang="zh-CN" smtClean="0"/>
              <a:pPr eaLnBrk="1" hangingPunct="1"/>
              <a:t>115</a:t>
            </a:fld>
            <a:endParaRPr lang="en-US" altLang="zh-CN" smtClean="0"/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85238" cy="11557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宋体" charset="-122"/>
              </a:rPr>
              <a:t>Multivariate Hypergeometric Functions</a:t>
            </a:r>
          </a:p>
        </p:txBody>
      </p:sp>
      <p:pic>
        <p:nvPicPr>
          <p:cNvPr id="4608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585" t="22534" r="8751" b="49442"/>
          <a:stretch>
            <a:fillRect/>
          </a:stretch>
        </p:blipFill>
        <p:spPr>
          <a:xfrm>
            <a:off x="381000" y="1219200"/>
            <a:ext cx="8077200" cy="19812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  <a:ln w="12700" cap="sq">
            <a:headEnd type="none" w="sm" len="sm"/>
            <a:tailEnd type="none" w="sm" len="sm"/>
          </a:ln>
        </p:spPr>
        <p:txBody>
          <a:bodyPr/>
          <a:lstStyle/>
          <a:p>
            <a:pPr eaLnBrk="1" hangingPunct="1"/>
            <a:fld id="{281BE1E0-EA83-4569-B6C3-1EA373003A03}" type="slidenum">
              <a:rPr lang="en-US" altLang="zh-CN" smtClean="0"/>
              <a:pPr eaLnBrk="1" hangingPunct="1"/>
              <a:t>116</a:t>
            </a:fld>
            <a:endParaRPr lang="en-US" altLang="zh-CN" smtClean="0"/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85238" cy="11557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宋体" charset="-122"/>
              </a:rPr>
              <a:t>Multivariate Hypergeometric Functions</a:t>
            </a:r>
          </a:p>
        </p:txBody>
      </p:sp>
      <p:pic>
        <p:nvPicPr>
          <p:cNvPr id="4710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585" t="22534" r="8751" b="12975"/>
          <a:stretch>
            <a:fillRect/>
          </a:stretch>
        </p:blipFill>
        <p:spPr>
          <a:xfrm>
            <a:off x="381000" y="1219200"/>
            <a:ext cx="8077200" cy="45593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 l="11014" t="10765" r="9888" b="11859"/>
          <a:stretch>
            <a:fillRect/>
          </a:stretch>
        </p:blipFill>
        <p:spPr bwMode="auto">
          <a:xfrm>
            <a:off x="228600" y="762000"/>
            <a:ext cx="81661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982200" cy="1239838"/>
          </a:xfrm>
        </p:spPr>
        <p:txBody>
          <a:bodyPr/>
          <a:lstStyle/>
          <a:p>
            <a:r>
              <a:rPr lang="en-US" altLang="zh-CN" sz="2500" smtClean="0">
                <a:ea typeface="宋体" charset="-122"/>
              </a:rPr>
              <a:t>Hypergeometric Functions of Matrix Argument, Zonal Polynomials, Jack Polynomials</a:t>
            </a:r>
            <a:r>
              <a:rPr lang="en-US" altLang="zh-CN" sz="3100" smtClean="0">
                <a:ea typeface="宋体" charset="-122"/>
              </a:rPr>
              <a:t/>
            </a:r>
            <a:br>
              <a:rPr lang="en-US" altLang="zh-CN" sz="3100" smtClean="0">
                <a:ea typeface="宋体" charset="-122"/>
              </a:rPr>
            </a:br>
            <a:endParaRPr lang="en-US" altLang="zh-CN" sz="3100" smtClean="0">
              <a:ea typeface="宋体" charset="-122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43675" y="6400800"/>
            <a:ext cx="2617788" cy="457200"/>
          </a:xfrm>
          <a:noFill/>
        </p:spPr>
        <p:txBody>
          <a:bodyPr/>
          <a:lstStyle/>
          <a:p>
            <a:r>
              <a:rPr lang="en-US" altLang="zh-CN" smtClean="0"/>
              <a:t>Page </a:t>
            </a:r>
            <a:fld id="{F684F049-6DB1-4554-9524-E152C3A3693F}" type="slidenum">
              <a:rPr lang="en-US" altLang="zh-CN" smtClean="0"/>
              <a:pPr/>
              <a:t>117</a:t>
            </a:fld>
            <a:endParaRPr lang="en-US" altLang="zh-CN" smtClean="0"/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5638800" y="2667000"/>
            <a:ext cx="3195638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/>
              <a:t>Exact computation</a:t>
            </a:r>
          </a:p>
          <a:p>
            <a:pPr eaLnBrk="0" hangingPunct="0"/>
            <a:r>
              <a:rPr lang="en-US" altLang="zh-CN"/>
              <a:t>of “finite” Tracy Widom</a:t>
            </a:r>
          </a:p>
          <a:p>
            <a:pPr eaLnBrk="0" hangingPunct="0"/>
            <a:r>
              <a:rPr lang="en-US" altLang="zh-CN"/>
              <a:t>laws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/>
          <a:p>
            <a:fld id="{2765BCF7-132E-4B1E-A50D-98D2A7935CE1}" type="slidenum">
              <a:rPr lang="en-US" altLang="zh-CN" smtClean="0"/>
              <a:pPr/>
              <a:t>118</a:t>
            </a:fld>
            <a:endParaRPr lang="en-US" altLang="zh-CN" smtClean="0"/>
          </a:p>
        </p:txBody>
      </p:sp>
      <p:sp>
        <p:nvSpPr>
          <p:cNvPr id="4915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8885238" cy="11557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Mops (Dumitriu etc. 2004) Symbolic</a:t>
            </a:r>
          </a:p>
        </p:txBody>
      </p:sp>
      <p:pic>
        <p:nvPicPr>
          <p:cNvPr id="49157" name="Picture 4" descr="jack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0" y="609600"/>
            <a:ext cx="6858000" cy="59166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/>
          <a:p>
            <a:fld id="{BFDBE461-1096-4785-8A8E-C2BD9B6DCB9B}" type="slidenum">
              <a:rPr lang="en-US" altLang="zh-CN" smtClean="0"/>
              <a:pPr/>
              <a:t>119</a:t>
            </a:fld>
            <a:endParaRPr lang="en-US" altLang="zh-CN" smtClean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 l="6000" t="12000" r="5000" b="17334"/>
          <a:stretch>
            <a:fillRect/>
          </a:stretch>
        </p:blipFill>
        <p:spPr bwMode="auto">
          <a:xfrm>
            <a:off x="609600" y="1447800"/>
            <a:ext cx="7696200" cy="4583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495800" y="2819400"/>
            <a:ext cx="3586163" cy="379413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800"/>
              <a:t>A=randn(n); S=(A+A’)/2; trace(S^4)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572000" y="4267200"/>
            <a:ext cx="977900" cy="379413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800"/>
              <a:t>det(S^3)</a:t>
            </a:r>
          </a:p>
        </p:txBody>
      </p:sp>
      <p:sp>
        <p:nvSpPr>
          <p:cNvPr id="50183" name="Rectangle 8"/>
          <p:cNvSpPr>
            <a:spLocks noChangeArrowheads="1"/>
          </p:cNvSpPr>
          <p:nvPr/>
        </p:nvSpPr>
        <p:spPr bwMode="auto">
          <a:xfrm>
            <a:off x="0" y="-228600"/>
            <a:ext cx="8885238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4400">
                <a:solidFill>
                  <a:schemeClr val="tx2"/>
                </a:solidFill>
              </a:rPr>
              <a:t>Symbolic MOPS applications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andom Matrix Theory: Invariant Ensembles and Universality (Cour... Cover 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575" y="401638"/>
            <a:ext cx="1452563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4" descr="An Introduction to Random Matrices (Cambridge Studies in Advanced Mathematics)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18906" t="15981" r="25691"/>
          <a:stretch>
            <a:fillRect/>
          </a:stretch>
        </p:blipFill>
        <p:spPr bwMode="auto">
          <a:xfrm>
            <a:off x="2590800" y="396875"/>
            <a:ext cx="140652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Random Matrices, Volume 142, Third Edition (Pure and Applied Mat... Cover Ar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2536825"/>
            <a:ext cx="1398588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8" descr="Lectures on the Combinatorics of Free Probabilit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05438" y="385763"/>
            <a:ext cx="13335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0" descr="Front Cov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89388" y="400050"/>
            <a:ext cx="142875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2" descr="Log-Gases and Random Matrices (LMS-34) (London Mathematical Soci... Cover Ar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71575" y="2547938"/>
            <a:ext cx="1419225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4" descr="Random Matrix Models and Their Applications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67163" y="2547938"/>
            <a:ext cx="14382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8" descr="Topics in Random Matrix Theory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18138" y="2525713"/>
            <a:ext cx="131127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20" descr="http://pixhost.me/avaxhome/31/4b/001c4b31_medium.jpe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29413" y="385763"/>
            <a:ext cx="13906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22" descr="http://i.ebayimg.com/t/Theory-Random-Determinants-NEW-V-L-Girko-/00/$(KGrHqF,!l8E2EodmqRWBNww(2qeqw~~0_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78613" y="2525713"/>
            <a:ext cx="1490662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24" descr="Random Matrices, Random Processes and Integrable Systems (CRM Series in Mathematical Physics)">
            <a:hlinkClick r:id="rId16" tooltip="Click to view large image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71575" y="4298950"/>
            <a:ext cx="141922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26" descr="http://images.angusrobertson.com.au/images/ar/97805211/9780521133128/180/270/plain/random-matrices-high-dimensional-phenomena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81275" y="4273550"/>
            <a:ext cx="1425575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28" descr="http://www.ebook3000.com/upimg/201005/31/31004112212.jpe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017963" y="4273550"/>
            <a:ext cx="1412875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30" descr="http://www.pixshock.net/pic_b/6956252967f14c09dabea3ef9d3375b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441950" y="4313238"/>
            <a:ext cx="1417638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34" descr="http://www.cambridge.org/jacket/9780521620581/size/l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843713" y="4338638"/>
            <a:ext cx="13906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/>
          <a:p>
            <a:fld id="{8862B3E0-E1FC-4B89-9761-363673A0AD07}" type="slidenum">
              <a:rPr lang="en-US" altLang="zh-CN" smtClean="0"/>
              <a:pPr/>
              <a:t>120</a:t>
            </a:fld>
            <a:endParaRPr lang="en-US" altLang="zh-CN" smtClean="0"/>
          </a:p>
        </p:txBody>
      </p:sp>
      <p:pic>
        <p:nvPicPr>
          <p:cNvPr id="5120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320" t="18874" r="11320" b="9410"/>
          <a:stretch>
            <a:fillRect/>
          </a:stretch>
        </p:blipFill>
        <p:spPr>
          <a:xfrm>
            <a:off x="762000" y="1371600"/>
            <a:ext cx="7010400" cy="4873625"/>
          </a:xfrm>
        </p:spPr>
      </p:pic>
      <p:sp>
        <p:nvSpPr>
          <p:cNvPr id="51205" name="Rectangle 7"/>
          <p:cNvSpPr>
            <a:spLocks noChangeArrowheads="1"/>
          </p:cNvSpPr>
          <p:nvPr/>
        </p:nvSpPr>
        <p:spPr bwMode="auto">
          <a:xfrm>
            <a:off x="0" y="-228600"/>
            <a:ext cx="8885238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4400">
                <a:solidFill>
                  <a:schemeClr val="tx2"/>
                </a:solidFill>
              </a:rPr>
              <a:t>Symbolic MOPS applications</a:t>
            </a:r>
          </a:p>
        </p:txBody>
      </p:sp>
      <p:sp>
        <p:nvSpPr>
          <p:cNvPr id="51206" name="Text Box 8"/>
          <p:cNvSpPr txBox="1">
            <a:spLocks noChangeArrowheads="1"/>
          </p:cNvSpPr>
          <p:nvPr/>
        </p:nvSpPr>
        <p:spPr bwMode="auto">
          <a:xfrm>
            <a:off x="4038600" y="2133600"/>
            <a:ext cx="1717675" cy="379413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altLang="zh-CN" sz="1800">
                <a:cs typeface="Times New Roman" pitchFamily="18" charset="0"/>
              </a:rPr>
              <a:t>β</a:t>
            </a:r>
            <a:r>
              <a:rPr lang="en-US" altLang="zh-CN" sz="1800">
                <a:cs typeface="Times New Roman" pitchFamily="18" charset="0"/>
              </a:rPr>
              <a:t>=3; </a:t>
            </a:r>
            <a:r>
              <a:rPr lang="en-US" altLang="zh-CN" sz="1800"/>
              <a:t>hist(eig(S))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/>
          <a:p>
            <a:fld id="{8E8EC610-D0DC-45E5-8A36-91A4D7A73F74}" type="slidenum">
              <a:rPr lang="en-US" altLang="zh-CN" smtClean="0"/>
              <a:pPr/>
              <a:t>121</a:t>
            </a:fld>
            <a:endParaRPr lang="en-US" altLang="zh-CN" smtClean="0"/>
          </a:p>
        </p:txBody>
      </p:sp>
      <p:sp>
        <p:nvSpPr>
          <p:cNvPr id="52228" name="Rectangle 5"/>
          <p:cNvSpPr>
            <a:spLocks noGrp="1" noChangeArrowheads="1"/>
          </p:cNvSpPr>
          <p:nvPr>
            <p:ph type="title"/>
          </p:nvPr>
        </p:nvSpPr>
        <p:spPr>
          <a:xfrm>
            <a:off x="258763" y="0"/>
            <a:ext cx="8885237" cy="11557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Smallest eigenvalue statistics</a:t>
            </a:r>
          </a:p>
        </p:txBody>
      </p:sp>
      <p:pic>
        <p:nvPicPr>
          <p:cNvPr id="5222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1429" t="40302" r="31429" b="19052"/>
          <a:stretch>
            <a:fillRect/>
          </a:stretch>
        </p:blipFill>
        <p:spPr>
          <a:xfrm>
            <a:off x="1371600" y="1981200"/>
            <a:ext cx="5105400" cy="4189413"/>
          </a:xfrm>
        </p:spPr>
      </p:pic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3886200" y="3810000"/>
            <a:ext cx="3595688" cy="379413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800"/>
              <a:t>A=randn(m,n);  hist(min(svd(A).^2))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CN" smtClean="0">
              <a:ea typeface="宋体" charset="-122"/>
            </a:endParaRP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smtClean="0">
              <a:ea typeface="宋体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altLang="zh-CN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122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  <a:ln w="12700" cap="sq">
            <a:headEnd type="none" w="sm" len="sm"/>
            <a:tailEnd type="none" w="sm" len="sm"/>
          </a:ln>
        </p:spPr>
        <p:txBody>
          <a:bodyPr/>
          <a:lstStyle/>
          <a:p>
            <a:pPr eaLnBrk="1" hangingPunct="1"/>
            <a:fld id="{7EBF682F-CF11-4FB0-8CE5-01DB079D012D}" type="slidenum">
              <a:rPr lang="en-US" altLang="zh-CN" smtClean="0"/>
              <a:pPr eaLnBrk="1" hangingPunct="1"/>
              <a:t>123</a:t>
            </a:fld>
            <a:endParaRPr lang="en-US" altLang="zh-CN" smtClean="0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258763" y="0"/>
            <a:ext cx="8885237" cy="1155700"/>
          </a:xfrm>
        </p:spPr>
        <p:txBody>
          <a:bodyPr/>
          <a:lstStyle/>
          <a:p>
            <a:pPr eaLnBrk="1" hangingPunct="1"/>
            <a:r>
              <a:rPr lang="en-US" altLang="zh-CN" sz="4800" smtClean="0">
                <a:solidFill>
                  <a:schemeClr val="hlink"/>
                </a:solidFill>
                <a:ea typeface="宋体" charset="-122"/>
              </a:rPr>
              <a:t>Painlev</a:t>
            </a:r>
            <a:r>
              <a:rPr lang="en-US" altLang="zh-CN" sz="4800" smtClean="0">
                <a:solidFill>
                  <a:schemeClr val="hlink"/>
                </a:solidFill>
                <a:ea typeface="宋体" charset="-122"/>
                <a:cs typeface="Times New Roman" pitchFamily="18" charset="0"/>
              </a:rPr>
              <a:t>é</a:t>
            </a:r>
            <a:r>
              <a:rPr lang="en-US" altLang="zh-CN" sz="4800" smtClean="0">
                <a:solidFill>
                  <a:schemeClr val="hlink"/>
                </a:solidFill>
                <a:ea typeface="宋体" charset="-122"/>
              </a:rPr>
              <a:t> Equations</a:t>
            </a:r>
          </a:p>
        </p:txBody>
      </p:sp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3" cstate="print"/>
          <a:srcRect t="15984" r="13589" b="15285"/>
          <a:stretch>
            <a:fillRect/>
          </a:stretch>
        </p:blipFill>
        <p:spPr bwMode="auto">
          <a:xfrm>
            <a:off x="228600" y="938213"/>
            <a:ext cx="8534400" cy="59197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33400" y="31750"/>
            <a:ext cx="8229600" cy="1143000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Early View of RMT</a:t>
            </a:r>
          </a:p>
        </p:txBody>
      </p:sp>
      <p:pic>
        <p:nvPicPr>
          <p:cNvPr id="22531" name="Picture 2" descr="http://terrytao.files.wordpress.com/2010/09/porter.png?w=362&amp;h=2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3" y="1092200"/>
            <a:ext cx="4724400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4656138" y="1331913"/>
            <a:ext cx="41910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800"/>
              <a:t>Heavy atoms too hard.  Let’s throw</a:t>
            </a:r>
          </a:p>
          <a:p>
            <a:pPr eaLnBrk="0" hangingPunct="0"/>
            <a:r>
              <a:rPr lang="en-US" altLang="zh-CN" sz="2800"/>
              <a:t>up our hands and pretend energy levels come from a random matrix</a:t>
            </a:r>
          </a:p>
        </p:txBody>
      </p:sp>
      <p:sp>
        <p:nvSpPr>
          <p:cNvPr id="22533" name="Title 1"/>
          <p:cNvSpPr txBox="1">
            <a:spLocks/>
          </p:cNvSpPr>
          <p:nvPr/>
        </p:nvSpPr>
        <p:spPr bwMode="auto">
          <a:xfrm>
            <a:off x="304800" y="37322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400">
                <a:latin typeface="Arial" charset="0"/>
              </a:rPr>
              <a:t>Our view</a:t>
            </a:r>
          </a:p>
        </p:txBody>
      </p:sp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376238" y="4846638"/>
            <a:ext cx="808672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2800"/>
              <a:t>Randomness is a structure!  A NICE STRUCTURE!!!!  </a:t>
            </a:r>
          </a:p>
          <a:p>
            <a:pPr algn="ctr" eaLnBrk="0" hangingPunct="0"/>
            <a:r>
              <a:rPr lang="en-US" altLang="zh-CN" sz="2800"/>
              <a:t>Think sampling elections, central limit theorems, </a:t>
            </a:r>
          </a:p>
          <a:p>
            <a:pPr algn="ctr" eaLnBrk="0" hangingPunct="0"/>
            <a:r>
              <a:rPr lang="en-US" altLang="zh-CN" sz="2800"/>
              <a:t>self-organizing systems, randomized algorithms,…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Random matrix theory in the natural progression of mathematics</a:t>
            </a:r>
            <a:endParaRPr 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914400" y="2743200"/>
            <a:ext cx="3505200" cy="1828800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Scalar statistics</a:t>
            </a:r>
          </a:p>
          <a:p>
            <a:r>
              <a:rPr lang="en-US" altLang="zh-CN" smtClean="0">
                <a:ea typeface="宋体" charset="-122"/>
              </a:rPr>
              <a:t>Vector statistics</a:t>
            </a:r>
          </a:p>
          <a:p>
            <a:r>
              <a:rPr lang="en-US" altLang="zh-CN" smtClean="0">
                <a:ea typeface="宋体" charset="-122"/>
              </a:rPr>
              <a:t>Matrix statistics</a:t>
            </a:r>
          </a:p>
        </p:txBody>
      </p:sp>
      <p:sp>
        <p:nvSpPr>
          <p:cNvPr id="4" name="Oval 3"/>
          <p:cNvSpPr/>
          <p:nvPr/>
        </p:nvSpPr>
        <p:spPr>
          <a:xfrm>
            <a:off x="490538" y="2374900"/>
            <a:ext cx="42672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altLang="zh-CN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5257800" y="2895600"/>
            <a:ext cx="363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>
                <a:solidFill>
                  <a:srgbClr val="FF0000"/>
                </a:solidFill>
              </a:rPr>
              <a:t>Established Statistics</a:t>
            </a:r>
          </a:p>
        </p:txBody>
      </p:sp>
      <p:cxnSp>
        <p:nvCxnSpPr>
          <p:cNvPr id="7" name="Straight Arrow Connector 6"/>
          <p:cNvCxnSpPr>
            <a:stCxn id="23557" idx="1"/>
          </p:cNvCxnSpPr>
          <p:nvPr/>
        </p:nvCxnSpPr>
        <p:spPr>
          <a:xfrm flipH="1">
            <a:off x="4800600" y="3187700"/>
            <a:ext cx="457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114800" y="4191000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0" name="TextBox 10"/>
          <p:cNvSpPr txBox="1">
            <a:spLocks noChangeArrowheads="1"/>
          </p:cNvSpPr>
          <p:nvPr/>
        </p:nvSpPr>
        <p:spPr bwMode="auto">
          <a:xfrm>
            <a:off x="4821238" y="3898900"/>
            <a:ext cx="3570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>
                <a:solidFill>
                  <a:srgbClr val="FF0000"/>
                </a:solidFill>
              </a:rPr>
              <a:t>Newer Mathematics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Outline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Random Matrix Headlines</a:t>
            </a:r>
          </a:p>
          <a:p>
            <a:r>
              <a:rPr lang="en-US" altLang="zh-CN" dirty="0" smtClean="0">
                <a:ea typeface="宋体" charset="-122"/>
              </a:rPr>
              <a:t>Crash Course in Theory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Crash Course on being a Random Matrix Theory user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How I Got Into This Business: Random Condition Numbers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Good Computations Leads to Good Mathematics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(If Time) Ghosts and Shadows</a:t>
            </a:r>
          </a:p>
          <a:p>
            <a:endParaRPr lang="en-US" altLang="zh-CN" dirty="0" smtClean="0">
              <a:solidFill>
                <a:schemeClr val="bg2">
                  <a:lumMod val="20000"/>
                  <a:lumOff val="80000"/>
                </a:schemeClr>
              </a:solidFill>
              <a:ea typeface="宋体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5486400" cy="1143000"/>
          </a:xfrm>
        </p:spPr>
        <p:txBody>
          <a:bodyPr/>
          <a:lstStyle/>
          <a:p>
            <a:r>
              <a:rPr lang="en-US" altLang="zh-CN" sz="4000" dirty="0" smtClean="0">
                <a:ea typeface="宋体" charset="-122"/>
              </a:rPr>
              <a:t>Crash course to introduce the Theory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 l="13281" t="23958" r="10938" b="14583"/>
          <a:stretch>
            <a:fillRect/>
          </a:stretch>
        </p:blipFill>
        <p:spPr bwMode="auto">
          <a:xfrm>
            <a:off x="1066800" y="1828800"/>
            <a:ext cx="67056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107238" cy="1239838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Class Notes from 18.338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 l="20026" t="30769" r="19398" b="14285"/>
          <a:stretch>
            <a:fillRect/>
          </a:stretch>
        </p:blipFill>
        <p:spPr bwMode="auto">
          <a:xfrm>
            <a:off x="152400" y="1143000"/>
            <a:ext cx="811371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6" name="Group 9"/>
          <p:cNvGrpSpPr>
            <a:grpSpLocks/>
          </p:cNvGrpSpPr>
          <p:nvPr/>
        </p:nvGrpSpPr>
        <p:grpSpPr bwMode="auto">
          <a:xfrm>
            <a:off x="2971800" y="304800"/>
            <a:ext cx="5943600" cy="6438900"/>
            <a:chOff x="2971800" y="304800"/>
            <a:chExt cx="5943600" cy="6438900"/>
          </a:xfrm>
        </p:grpSpPr>
        <p:pic>
          <p:nvPicPr>
            <p:cNvPr id="2560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9524" t="13919" r="27000" b="1305"/>
            <a:stretch>
              <a:fillRect/>
            </a:stretch>
          </p:blipFill>
          <p:spPr bwMode="auto">
            <a:xfrm>
              <a:off x="2971800" y="304800"/>
              <a:ext cx="5943600" cy="64389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5609" name="TextBox 7"/>
            <p:cNvSpPr txBox="1">
              <a:spLocks noChangeArrowheads="1"/>
            </p:cNvSpPr>
            <p:nvPr/>
          </p:nvSpPr>
          <p:spPr bwMode="auto">
            <a:xfrm>
              <a:off x="5943600" y="1828800"/>
              <a:ext cx="2686954" cy="8309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ash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/>
                <a:t>Normal Distribution</a:t>
              </a:r>
            </a:p>
            <a:p>
              <a:pPr eaLnBrk="0" hangingPunct="0"/>
              <a:r>
                <a:rPr lang="en-US" altLang="zh-CN"/>
                <a:t>1733</a:t>
              </a: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1066800" y="6400800"/>
            <a:ext cx="1301750" cy="457200"/>
          </a:xfrm>
        </p:spPr>
        <p:txBody>
          <a:bodyPr/>
          <a:lstStyle/>
          <a:p>
            <a:pPr>
              <a:defRPr/>
            </a:pPr>
            <a:r>
              <a:rPr lang="en-US" altLang="zh-CN" dirty="0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17</a:t>
            </a:fld>
            <a:endParaRPr lang="en-US" altLang="zh-C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3284538" y="476250"/>
            <a:ext cx="2425700" cy="646113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/>
              <a:t>Semicircle Distribution</a:t>
            </a:r>
          </a:p>
          <a:p>
            <a:pPr eaLnBrk="0" hangingPunct="0"/>
            <a:r>
              <a:rPr lang="en-US" altLang="zh-CN"/>
              <a:t>              1955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 l="10416" t="12476" r="15340" b="3830"/>
          <a:stretch>
            <a:fillRect/>
          </a:stretch>
        </p:blipFill>
        <p:spPr bwMode="auto">
          <a:xfrm>
            <a:off x="28575" y="0"/>
            <a:ext cx="6400800" cy="5605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 l="31319" t="69597" r="39925" b="6960"/>
          <a:stretch>
            <a:fillRect/>
          </a:stretch>
        </p:blipFill>
        <p:spPr bwMode="auto">
          <a:xfrm>
            <a:off x="4953000" y="2057400"/>
            <a:ext cx="4376738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29" name="TextBox 10"/>
          <p:cNvSpPr txBox="1">
            <a:spLocks noChangeArrowheads="1"/>
          </p:cNvSpPr>
          <p:nvPr/>
        </p:nvSpPr>
        <p:spPr bwMode="auto">
          <a:xfrm>
            <a:off x="6629400" y="752475"/>
            <a:ext cx="2362200" cy="461963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/>
              <a:t>Semicircle 1955</a:t>
            </a:r>
          </a:p>
        </p:txBody>
      </p:sp>
      <p:sp>
        <p:nvSpPr>
          <p:cNvPr id="9" name="Oval 8"/>
          <p:cNvSpPr/>
          <p:nvPr/>
        </p:nvSpPr>
        <p:spPr>
          <a:xfrm>
            <a:off x="457200" y="2590800"/>
            <a:ext cx="19812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altLang="zh-CN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19</a:t>
            </a:fld>
            <a:endParaRPr lang="en-US" altLang="zh-CN" dirty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107238" cy="1239838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Tracy-Widom Distribution 1993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 cstate="print"/>
          <a:srcRect l="12515" t="20512" r="11890" b="41275"/>
          <a:stretch>
            <a:fillRect/>
          </a:stretch>
        </p:blipFill>
        <p:spPr bwMode="auto">
          <a:xfrm>
            <a:off x="228600" y="990600"/>
            <a:ext cx="8629650" cy="29813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3016" t="19780" r="9888" b="19414"/>
          <a:stretch>
            <a:fillRect/>
          </a:stretch>
        </p:blipFill>
        <p:spPr bwMode="auto">
          <a:xfrm>
            <a:off x="304800" y="3505200"/>
            <a:ext cx="7493000" cy="4038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05200" y="0"/>
            <a:ext cx="5602288" cy="6823075"/>
            <a:chOff x="3505200" y="-1"/>
            <a:chExt cx="5602406" cy="6822733"/>
          </a:xfrm>
        </p:grpSpPr>
        <p:pic>
          <p:nvPicPr>
            <p:cNvPr id="2765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20026" t="10986" r="29411" b="4549"/>
            <a:stretch>
              <a:fillRect/>
            </a:stretch>
          </p:blipFill>
          <p:spPr bwMode="auto">
            <a:xfrm>
              <a:off x="3505200" y="-1"/>
              <a:ext cx="5602406" cy="68227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Oval 6"/>
            <p:cNvSpPr/>
            <p:nvPr/>
          </p:nvSpPr>
          <p:spPr>
            <a:xfrm>
              <a:off x="3733805" y="2171590"/>
              <a:ext cx="2133645" cy="41907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altLang="zh-CN">
                <a:solidFill>
                  <a:srgbClr val="FFFFFF"/>
                </a:solidFill>
                <a:ea typeface="宋体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Personal Theme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Computational Trick can also be a Theoretical Trick</a:t>
            </a:r>
          </a:p>
          <a:p>
            <a:pPr lvl="1"/>
            <a:r>
              <a:rPr lang="en-US" dirty="0" smtClean="0"/>
              <a:t>A View:  Math stands on its own.  </a:t>
            </a:r>
          </a:p>
          <a:p>
            <a:pPr lvl="1"/>
            <a:r>
              <a:rPr lang="en-US" dirty="0" smtClean="0"/>
              <a:t>My View:  Rigors of coding, modern numerical linear algebra, and the quest for efficiency has revealed deep mathematics.</a:t>
            </a:r>
          </a:p>
          <a:p>
            <a:pPr lvl="2"/>
            <a:r>
              <a:rPr lang="en-US" dirty="0" err="1" smtClean="0"/>
              <a:t>Tridiagonal</a:t>
            </a:r>
            <a:r>
              <a:rPr lang="en-US" dirty="0" smtClean="0"/>
              <a:t>/</a:t>
            </a:r>
            <a:r>
              <a:rPr lang="en-US" dirty="0" err="1" smtClean="0"/>
              <a:t>Bidiagonal</a:t>
            </a:r>
            <a:r>
              <a:rPr lang="en-US" dirty="0" smtClean="0"/>
              <a:t> Models</a:t>
            </a:r>
          </a:p>
          <a:p>
            <a:pPr lvl="2"/>
            <a:r>
              <a:rPr lang="en-US" dirty="0" smtClean="0"/>
              <a:t>Stochastic Operators</a:t>
            </a:r>
          </a:p>
          <a:p>
            <a:pPr lvl="2"/>
            <a:r>
              <a:rPr lang="en-US" dirty="0" smtClean="0"/>
              <a:t>Sturm Sequences/</a:t>
            </a:r>
            <a:r>
              <a:rPr lang="en-US" dirty="0" err="1" smtClean="0"/>
              <a:t>Ricatti</a:t>
            </a:r>
            <a:r>
              <a:rPr lang="en-US" dirty="0" smtClean="0"/>
              <a:t> Diffusion</a:t>
            </a:r>
          </a:p>
          <a:p>
            <a:pPr lvl="2"/>
            <a:r>
              <a:rPr lang="en-US" dirty="0" smtClean="0"/>
              <a:t>Method of Ghosts and Shadows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 l="8853" t="31940" r="33812" b="58064"/>
          <a:stretch>
            <a:fillRect/>
          </a:stretch>
        </p:blipFill>
        <p:spPr bwMode="auto">
          <a:xfrm>
            <a:off x="685800" y="152400"/>
            <a:ext cx="64595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 l="8780" t="17693" r="3545" b="29364"/>
          <a:stretch>
            <a:fillRect/>
          </a:stretch>
        </p:blipFill>
        <p:spPr bwMode="auto">
          <a:xfrm>
            <a:off x="-22225" y="952500"/>
            <a:ext cx="9097963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5721350" y="1797050"/>
            <a:ext cx="2051050" cy="460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>
                <a:solidFill>
                  <a:srgbClr val="FF0000"/>
                </a:solidFill>
              </a:rPr>
              <a:t>n random ±1’s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800600" y="1981200"/>
            <a:ext cx="9144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057400" y="1930400"/>
            <a:ext cx="3657600" cy="431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9" name="TextBox 12"/>
          <p:cNvSpPr txBox="1">
            <a:spLocks noChangeArrowheads="1"/>
          </p:cNvSpPr>
          <p:nvPr/>
        </p:nvSpPr>
        <p:spPr bwMode="auto">
          <a:xfrm>
            <a:off x="3951288" y="3429000"/>
            <a:ext cx="1916112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>
                <a:solidFill>
                  <a:srgbClr val="FF0000"/>
                </a:solidFill>
              </a:rPr>
              <a:t>eig(A+Q’BQ)</a:t>
            </a:r>
          </a:p>
        </p:txBody>
      </p:sp>
      <p:cxnSp>
        <p:nvCxnSpPr>
          <p:cNvPr id="14" name="Straight Arrow Connector 13"/>
          <p:cNvCxnSpPr>
            <a:stCxn id="28679" idx="1"/>
          </p:cNvCxnSpPr>
          <p:nvPr/>
        </p:nvCxnSpPr>
        <p:spPr>
          <a:xfrm flipH="1" flipV="1">
            <a:off x="3036888" y="3429000"/>
            <a:ext cx="914400" cy="230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5" cstate="print"/>
          <a:srcRect l="18462" t="19983" r="18422" b="19235"/>
          <a:stretch>
            <a:fillRect/>
          </a:stretch>
        </p:blipFill>
        <p:spPr bwMode="auto">
          <a:xfrm>
            <a:off x="3403600" y="2333625"/>
            <a:ext cx="5672138" cy="396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Free Probability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Gives the distribution of the </a:t>
            </a:r>
            <a:r>
              <a:rPr lang="en-US" altLang="zh-CN" dirty="0" err="1" smtClean="0">
                <a:ea typeface="宋体" charset="-122"/>
              </a:rPr>
              <a:t>eigenvalues</a:t>
            </a:r>
            <a:r>
              <a:rPr lang="en-US" altLang="zh-CN" dirty="0" smtClean="0">
                <a:ea typeface="宋体" charset="-122"/>
              </a:rPr>
              <a:t> of A+Q’BQ given that of A and B</a:t>
            </a:r>
          </a:p>
          <a:p>
            <a:r>
              <a:rPr lang="en-US" altLang="zh-CN" dirty="0" smtClean="0">
                <a:ea typeface="宋体" charset="-122"/>
              </a:rPr>
              <a:t> (as n</a:t>
            </a:r>
            <a:r>
              <a:rPr lang="en-US" altLang="zh-CN" dirty="0" smtClean="0">
                <a:ea typeface="宋体" charset="-122"/>
                <a:sym typeface="Wingdings" pitchFamily="2" charset="2"/>
              </a:rPr>
              <a:t>∞ theoretically, works well for finite n in practice)</a:t>
            </a:r>
          </a:p>
          <a:p>
            <a:r>
              <a:rPr lang="en-US" altLang="zh-CN" dirty="0" smtClean="0">
                <a:ea typeface="宋体" charset="-122"/>
                <a:sym typeface="Wingdings" pitchFamily="2" charset="2"/>
              </a:rPr>
              <a:t>Can be explained with simple calculus to engineers usually in under 30 minutes</a:t>
            </a:r>
          </a:p>
          <a:p>
            <a:endParaRPr lang="en-US" altLang="zh-CN" dirty="0" smtClean="0">
              <a:ea typeface="宋体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0480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107237" cy="1239838"/>
          </a:xfrm>
        </p:spPr>
        <p:txBody>
          <a:bodyPr/>
          <a:lstStyle/>
          <a:p>
            <a:r>
              <a:rPr lang="en-US" dirty="0" smtClean="0"/>
              <a:t>Crash Course on White Noise and Brownian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7221538" cy="4114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x=[0:h:1];    % h=.001</a:t>
            </a:r>
          </a:p>
          <a:p>
            <a:pPr>
              <a:buNone/>
            </a:pPr>
            <a:r>
              <a:rPr lang="en-US" dirty="0" err="1" smtClean="0"/>
              <a:t>dW</a:t>
            </a:r>
            <a:r>
              <a:rPr lang="en-US" dirty="0" smtClean="0"/>
              <a:t>=</a:t>
            </a:r>
            <a:r>
              <a:rPr lang="en-US" dirty="0" err="1" smtClean="0"/>
              <a:t>randn</a:t>
            </a:r>
            <a:r>
              <a:rPr lang="en-US" dirty="0" smtClean="0"/>
              <a:t>(length(x),1)*</a:t>
            </a:r>
            <a:r>
              <a:rPr lang="en-US" dirty="0" err="1" smtClean="0"/>
              <a:t>sqrt</a:t>
            </a:r>
            <a:r>
              <a:rPr lang="en-US" dirty="0" smtClean="0"/>
              <a:t>(h);  % white noise</a:t>
            </a:r>
          </a:p>
          <a:p>
            <a:pPr>
              <a:buNone/>
            </a:pPr>
            <a:r>
              <a:rPr lang="en-US" dirty="0" smtClean="0"/>
              <a:t>W=</a:t>
            </a:r>
            <a:r>
              <a:rPr lang="en-US" dirty="0" err="1" smtClean="0"/>
              <a:t>cumsum</a:t>
            </a:r>
            <a:r>
              <a:rPr lang="en-US" dirty="0" smtClean="0"/>
              <a:t>(</a:t>
            </a:r>
            <a:r>
              <a:rPr lang="en-US" dirty="0" err="1" smtClean="0"/>
              <a:t>dW</a:t>
            </a:r>
            <a:r>
              <a:rPr lang="en-US" dirty="0" smtClean="0"/>
              <a:t>);  %Brownian motion</a:t>
            </a:r>
          </a:p>
          <a:p>
            <a:pPr>
              <a:buNone/>
            </a:pPr>
            <a:r>
              <a:rPr lang="en-US" dirty="0" smtClean="0"/>
              <a:t>plot(</a:t>
            </a:r>
            <a:r>
              <a:rPr lang="en-US" dirty="0" err="1" smtClean="0"/>
              <a:t>x,W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953000"/>
            <a:ext cx="4421467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Free Brownian Motion is</a:t>
            </a:r>
          </a:p>
          <a:p>
            <a:r>
              <a:rPr lang="en-US" dirty="0" smtClean="0"/>
              <a:t>the limit of W where each element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dW</a:t>
            </a:r>
            <a:r>
              <a:rPr lang="en-US" dirty="0" smtClean="0"/>
              <a:t> is a GOE *</a:t>
            </a:r>
            <a:r>
              <a:rPr lang="en-US" dirty="0" err="1" smtClean="0"/>
              <a:t>sqrt</a:t>
            </a:r>
            <a:r>
              <a:rPr lang="en-US" dirty="0" smtClean="0"/>
              <a:t>(h)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3124200" y="6400800"/>
            <a:ext cx="1301750" cy="457200"/>
          </a:xfrm>
        </p:spPr>
        <p:txBody>
          <a:bodyPr/>
          <a:lstStyle/>
          <a:p>
            <a:pPr>
              <a:defRPr/>
            </a:pPr>
            <a:r>
              <a:rPr lang="en-US" altLang="zh-CN" dirty="0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22</a:t>
            </a:fld>
            <a:endParaRPr lang="en-US" altLang="zh-CN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962400"/>
            <a:ext cx="436048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 = anything + </a:t>
            </a:r>
            <a:r>
              <a:rPr lang="en-US" dirty="0" err="1" smtClean="0"/>
              <a:t>cumsum</a:t>
            </a:r>
            <a:r>
              <a:rPr lang="en-US" dirty="0" smtClean="0"/>
              <a:t>(</a:t>
            </a:r>
            <a:r>
              <a:rPr lang="en-US" dirty="0" err="1" smtClean="0"/>
              <a:t>dW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Interpolates anything to </a:t>
            </a:r>
            <a:r>
              <a:rPr lang="en-US" dirty="0" err="1" smtClean="0"/>
              <a:t>gaussians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Outline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Random Matrix Headlines</a:t>
            </a:r>
          </a:p>
          <a:p>
            <a:r>
              <a:rPr lang="en-US" altLang="zh-CN" dirty="0" smtClean="0">
                <a:ea typeface="宋体" charset="-122"/>
              </a:rPr>
              <a:t>Crash Course in Theory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Crash Course on being a Random Matrix Theory user</a:t>
            </a:r>
          </a:p>
          <a:p>
            <a:r>
              <a:rPr lang="en-US" altLang="zh-CN" dirty="0" smtClean="0">
                <a:ea typeface="宋体" charset="-122"/>
              </a:rPr>
              <a:t>How I Got Into This Business: Random Condition Numbers</a:t>
            </a:r>
          </a:p>
          <a:p>
            <a:r>
              <a:rPr lang="en-US" altLang="zh-CN" dirty="0" smtClean="0">
                <a:ea typeface="宋体" charset="-122"/>
              </a:rPr>
              <a:t>Good Computations Leads to Good Mathematics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(</a:t>
            </a:r>
            <a:r>
              <a:rPr lang="en-US" altLang="zh-CN" dirty="0" smtClean="0">
                <a:ea typeface="宋体" charset="-122"/>
              </a:rPr>
              <a:t>If Time) Ghosts and Shadows</a:t>
            </a:r>
          </a:p>
          <a:p>
            <a:endParaRPr lang="en-US" altLang="zh-CN" dirty="0" smtClean="0">
              <a:solidFill>
                <a:schemeClr val="bg2">
                  <a:lumMod val="20000"/>
                  <a:lumOff val="80000"/>
                </a:schemeClr>
              </a:solidFill>
              <a:ea typeface="宋体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The GUE (Gaussian Unitary Ensemble)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A=randn(n)+i*randn(n);  S=(A+A’)/sqrt(4n)</a:t>
            </a:r>
          </a:p>
          <a:p>
            <a:r>
              <a:rPr lang="en-US" altLang="zh-CN" smtClean="0">
                <a:ea typeface="宋体" charset="-122"/>
              </a:rPr>
              <a:t>Eigenvalues follow semicircle law</a:t>
            </a:r>
          </a:p>
          <a:p>
            <a:r>
              <a:rPr lang="en-US" altLang="zh-CN" smtClean="0">
                <a:ea typeface="宋体" charset="-122"/>
              </a:rPr>
              <a:t>Eigenvalue repel! Spacings follow a known law: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 l="31319" t="69597" r="39925" b="6960"/>
          <a:stretch>
            <a:fillRect/>
          </a:stretch>
        </p:blipFill>
        <p:spPr bwMode="auto">
          <a:xfrm>
            <a:off x="7315200" y="2209800"/>
            <a:ext cx="1295400" cy="722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4" cstate="print"/>
          <a:srcRect l="26741" t="33443" r="36629" b="50078"/>
          <a:stretch>
            <a:fillRect/>
          </a:stretch>
        </p:blipFill>
        <p:spPr bwMode="auto">
          <a:xfrm>
            <a:off x="838200" y="3886200"/>
            <a:ext cx="308610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4" cstate="print"/>
          <a:srcRect l="26741" t="57231" r="36629" b="28893"/>
          <a:stretch>
            <a:fillRect/>
          </a:stretch>
        </p:blipFill>
        <p:spPr bwMode="auto">
          <a:xfrm>
            <a:off x="3676650" y="4040188"/>
            <a:ext cx="30861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5" cstate="print"/>
          <a:srcRect l="5099" t="25893" r="74628" b="65955"/>
          <a:stretch>
            <a:fillRect/>
          </a:stretch>
        </p:blipFill>
        <p:spPr bwMode="auto">
          <a:xfrm>
            <a:off x="166688" y="5946775"/>
            <a:ext cx="222408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3"/>
          <p:cNvPicPr>
            <a:picLocks noChangeAspect="1" noChangeArrowheads="1"/>
          </p:cNvPicPr>
          <p:nvPr/>
        </p:nvPicPr>
        <p:blipFill>
          <a:blip r:embed="rId5" cstate="print"/>
          <a:srcRect l="19788" t="52278" r="28346" b="36783"/>
          <a:stretch>
            <a:fillRect/>
          </a:stretch>
        </p:blipFill>
        <p:spPr bwMode="auto">
          <a:xfrm>
            <a:off x="1447800" y="5105400"/>
            <a:ext cx="5691188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2219325" y="5857875"/>
            <a:ext cx="685800" cy="4683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54" name="Picture 4"/>
          <p:cNvPicPr>
            <a:picLocks noChangeAspect="1" noChangeArrowheads="1"/>
          </p:cNvPicPr>
          <p:nvPr/>
        </p:nvPicPr>
        <p:blipFill>
          <a:blip r:embed="rId6" cstate="print"/>
          <a:srcRect l="21581" t="61847" r="29788" b="21642"/>
          <a:stretch>
            <a:fillRect/>
          </a:stretch>
        </p:blipFill>
        <p:spPr bwMode="auto">
          <a:xfrm>
            <a:off x="3275013" y="5845175"/>
            <a:ext cx="4040187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677988" y="1519238"/>
            <a:ext cx="5610225" cy="4548187"/>
            <a:chOff x="1678674" y="1519988"/>
            <a:chExt cx="5609230" cy="4547757"/>
          </a:xfrm>
        </p:grpSpPr>
        <p:pic>
          <p:nvPicPr>
            <p:cNvPr id="31757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 l="8333" t="34138" r="40547" b="9100"/>
            <a:stretch>
              <a:fillRect/>
            </a:stretch>
          </p:blipFill>
          <p:spPr bwMode="auto">
            <a:xfrm>
              <a:off x="1678674" y="1704654"/>
              <a:ext cx="5609230" cy="43630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1758" name="TextBox 9"/>
            <p:cNvSpPr txBox="1">
              <a:spLocks noChangeArrowheads="1"/>
            </p:cNvSpPr>
            <p:nvPr/>
          </p:nvSpPr>
          <p:spPr bwMode="auto">
            <a:xfrm>
              <a:off x="1875939" y="1519988"/>
              <a:ext cx="52629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900"/>
                <a:t>http://matematiku.wordpress.com/2011/05/04/nontrivial-zeros-and-the-eigenvalues-of-random-matrices</a:t>
              </a:r>
              <a:r>
                <a:rPr lang="en-US" altLang="zh-CN"/>
                <a:t>/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124450" y="3194050"/>
            <a:ext cx="1181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/>
              <a:t>SPACINGS!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Applications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Parked Cars in London</a:t>
            </a:r>
          </a:p>
          <a:p>
            <a:r>
              <a:rPr lang="en-US" altLang="zh-CN" smtClean="0">
                <a:ea typeface="宋体" charset="-122"/>
              </a:rPr>
              <a:t>Zeros of the Riemann Zeta Function</a:t>
            </a:r>
          </a:p>
          <a:p>
            <a:r>
              <a:rPr lang="en-US" altLang="zh-CN" smtClean="0">
                <a:ea typeface="宋体" charset="-122"/>
              </a:rPr>
              <a:t>Busses in Cuernevaca, Mexico</a:t>
            </a:r>
          </a:p>
          <a:p>
            <a:r>
              <a:rPr lang="en-US" altLang="zh-CN" smtClean="0">
                <a:ea typeface="宋体" charset="-122"/>
              </a:rPr>
              <a:t>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The Marcenko-Pastur Law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CN" smtClean="0">
                <a:ea typeface="宋体" charset="-122"/>
              </a:rPr>
              <a:t>The density of the </a:t>
            </a:r>
            <a:r>
              <a:rPr lang="en-US" altLang="zh-CN" b="1" smtClean="0">
                <a:ea typeface="宋体" charset="-122"/>
              </a:rPr>
              <a:t>singular values </a:t>
            </a:r>
            <a:r>
              <a:rPr lang="en-US" altLang="zh-CN" smtClean="0">
                <a:ea typeface="宋体" charset="-122"/>
              </a:rPr>
              <a:t>of a normalized rectangular  random matrix with aspect ratio r and iid elements  (in the infinite limit, etc.)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 l="16379" t="45708" r="28491" b="21919"/>
          <a:stretch>
            <a:fillRect/>
          </a:stretch>
        </p:blipFill>
        <p:spPr bwMode="auto">
          <a:xfrm>
            <a:off x="1524000" y="3744913"/>
            <a:ext cx="56499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4" cstate="print"/>
          <a:srcRect l="6546" t="43858" r="15421" b="42438"/>
          <a:stretch>
            <a:fillRect/>
          </a:stretch>
        </p:blipFill>
        <p:spPr bwMode="auto">
          <a:xfrm>
            <a:off x="152400" y="5314950"/>
            <a:ext cx="86217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  <p:sp>
        <p:nvSpPr>
          <p:cNvPr id="7" name="Rectangle 6"/>
          <p:cNvSpPr/>
          <p:nvPr/>
        </p:nvSpPr>
        <p:spPr bwMode="auto">
          <a:xfrm>
            <a:off x="7696200" y="5410200"/>
            <a:ext cx="228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114800" y="5486400"/>
            <a:ext cx="152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Covariance Matrix Estimation:</a:t>
            </a:r>
            <a:br>
              <a:rPr lang="en-US" altLang="zh-CN" smtClean="0">
                <a:ea typeface="宋体" charset="-122"/>
              </a:rPr>
            </a:br>
            <a:endParaRPr lang="en-US" altLang="zh-CN" smtClean="0">
              <a:ea typeface="宋体" charset="-122"/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 l="4974" t="39786" r="4974" b="7382"/>
          <a:stretch>
            <a:fillRect/>
          </a:stretch>
        </p:blipFill>
        <p:spPr bwMode="auto">
          <a:xfrm>
            <a:off x="0" y="1582738"/>
            <a:ext cx="89916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6480175"/>
            <a:ext cx="555307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050" dirty="0">
                <a:latin typeface="Times"/>
                <a:ea typeface="+mn-ea"/>
              </a:rPr>
              <a:t>Source: http://www.math.nyu.edu/fellows_fin_math/gatheral/RandomMatrixCovariance2008.pdf</a:t>
            </a:r>
          </a:p>
        </p:txBody>
      </p:sp>
      <p:sp>
        <p:nvSpPr>
          <p:cNvPr id="5" name="Oval 4"/>
          <p:cNvSpPr/>
          <p:nvPr/>
        </p:nvSpPr>
        <p:spPr>
          <a:xfrm>
            <a:off x="3352800" y="4191000"/>
            <a:ext cx="5334000" cy="1138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altLang="zh-CN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85238" cy="11557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RM Tool – Raj (U Michigan)</a:t>
            </a:r>
          </a:p>
        </p:txBody>
      </p:sp>
      <p:pic>
        <p:nvPicPr>
          <p:cNvPr id="53253" name="Picture 5" descr="txp_fig"/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38200" y="990600"/>
            <a:ext cx="6502400" cy="4102100"/>
          </a:xfrm>
        </p:spPr>
      </p:pic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0" y="5105400"/>
            <a:ext cx="8885238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4400" dirty="0" smtClean="0">
                <a:solidFill>
                  <a:schemeClr val="tx2"/>
                </a:solidFill>
              </a:rPr>
              <a:t>Free probability tool</a:t>
            </a:r>
          </a:p>
          <a:p>
            <a:pPr algn="ctr" eaLnBrk="0" hangingPunct="0"/>
            <a:r>
              <a:rPr lang="en-US" altLang="zh-CN" sz="4400" dirty="0" smtClean="0">
                <a:solidFill>
                  <a:schemeClr val="tx2"/>
                </a:solidFill>
              </a:rPr>
              <a:t>Mathematics: The </a:t>
            </a:r>
            <a:r>
              <a:rPr lang="en-US" altLang="zh-CN" sz="4400" dirty="0">
                <a:solidFill>
                  <a:schemeClr val="tx2"/>
                </a:solidFill>
              </a:rPr>
              <a:t>Polynomial Method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Outline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Random Matrix Headlines</a:t>
            </a:r>
          </a:p>
          <a:p>
            <a:r>
              <a:rPr lang="en-US" altLang="zh-CN" dirty="0" smtClean="0">
                <a:ea typeface="宋体" charset="-122"/>
              </a:rPr>
              <a:t>Crash Course in Theory</a:t>
            </a:r>
          </a:p>
          <a:p>
            <a:r>
              <a:rPr lang="en-US" altLang="zh-CN" dirty="0" smtClean="0">
                <a:ea typeface="宋体" charset="-122"/>
              </a:rPr>
              <a:t>Crash Course on being a Random Matrix Theory user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How I Got Into This Business: Random Condition Numbers</a:t>
            </a:r>
          </a:p>
          <a:p>
            <a:r>
              <a:rPr lang="en-US" altLang="zh-CN" dirty="0" smtClean="0">
                <a:ea typeface="宋体" charset="-122"/>
              </a:rPr>
              <a:t>Good Computations Leads to Good Mathematics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(</a:t>
            </a:r>
            <a:r>
              <a:rPr lang="en-US" altLang="zh-CN" dirty="0" smtClean="0">
                <a:ea typeface="宋体" charset="-122"/>
              </a:rPr>
              <a:t>If Time) Ghosts and Shadows</a:t>
            </a:r>
          </a:p>
          <a:p>
            <a:endParaRPr lang="en-US" altLang="zh-CN" dirty="0" smtClean="0">
              <a:solidFill>
                <a:schemeClr val="bg2">
                  <a:lumMod val="20000"/>
                  <a:lumOff val="80000"/>
                </a:schemeClr>
              </a:solidFill>
              <a:ea typeface="宋体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Outline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Random Matrix Headlines</a:t>
            </a:r>
          </a:p>
          <a:p>
            <a:r>
              <a:rPr lang="en-US" altLang="zh-CN" dirty="0" smtClean="0">
                <a:ea typeface="宋体" charset="-122"/>
              </a:rPr>
              <a:t>Crash Course in Theory</a:t>
            </a:r>
          </a:p>
          <a:p>
            <a:r>
              <a:rPr lang="en-US" altLang="zh-CN" dirty="0" smtClean="0">
                <a:ea typeface="宋体" charset="-122"/>
              </a:rPr>
              <a:t>Crash Course on being a Random Matrix Theory user</a:t>
            </a:r>
          </a:p>
          <a:p>
            <a:r>
              <a:rPr lang="en-US" altLang="zh-CN" dirty="0" smtClean="0">
                <a:ea typeface="宋体" charset="-122"/>
              </a:rPr>
              <a:t>How I Got Into This Business: Random Condition Numbers</a:t>
            </a:r>
          </a:p>
          <a:p>
            <a:r>
              <a:rPr lang="en-US" altLang="zh-CN" dirty="0" smtClean="0">
                <a:ea typeface="宋体" charset="-122"/>
              </a:rPr>
              <a:t>Good Computations Leads to Good Mathematics</a:t>
            </a:r>
          </a:p>
          <a:p>
            <a:r>
              <a:rPr lang="en-US" altLang="zh-CN" dirty="0" smtClean="0">
                <a:ea typeface="宋体" charset="-122"/>
              </a:rPr>
              <a:t>(If Time) Ghosts and Shadows</a:t>
            </a:r>
          </a:p>
          <a:p>
            <a:endParaRPr lang="en-US" altLang="zh-CN" dirty="0" smtClean="0">
              <a:solidFill>
                <a:schemeClr val="bg2">
                  <a:lumMod val="20000"/>
                  <a:lumOff val="80000"/>
                </a:schemeClr>
              </a:solidFill>
              <a:ea typeface="宋体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8885238" cy="11557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Numerical Analysis: </a:t>
            </a:r>
            <a:br>
              <a:rPr lang="en-US" altLang="zh-CN" smtClean="0">
                <a:ea typeface="宋体" charset="-122"/>
              </a:rPr>
            </a:br>
            <a:r>
              <a:rPr lang="en-US" altLang="zh-CN" smtClean="0">
                <a:ea typeface="宋体" charset="-122"/>
              </a:rPr>
              <a:t>Condition Numbers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981200"/>
            <a:ext cx="8896350" cy="41354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ea typeface="宋体" charset="-122"/>
                <a:sym typeface="Symbol" pitchFamily="18" charset="2"/>
              </a:rPr>
              <a:t></a:t>
            </a:r>
            <a:r>
              <a:rPr lang="en-US" altLang="zh-CN" dirty="0" smtClean="0">
                <a:ea typeface="宋体" charset="-122"/>
              </a:rPr>
              <a:t>(A) = “condition number of A”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ea typeface="宋体" charset="-122"/>
              </a:rPr>
              <a:t>If A=U</a:t>
            </a:r>
            <a:r>
              <a:rPr lang="en-US" altLang="zh-CN" dirty="0" smtClean="0">
                <a:ea typeface="宋体" charset="-122"/>
                <a:sym typeface="Symbol" pitchFamily="18" charset="2"/>
              </a:rPr>
              <a:t>V’ is the </a:t>
            </a:r>
            <a:r>
              <a:rPr lang="en-US" altLang="zh-CN" dirty="0" err="1" smtClean="0">
                <a:ea typeface="宋体" charset="-122"/>
                <a:sym typeface="Symbol" pitchFamily="18" charset="2"/>
              </a:rPr>
              <a:t>svd</a:t>
            </a:r>
            <a:r>
              <a:rPr lang="en-US" altLang="zh-CN" dirty="0" smtClean="0">
                <a:ea typeface="宋体" charset="-122"/>
                <a:sym typeface="Symbol" pitchFamily="18" charset="2"/>
              </a:rPr>
              <a:t>, then </a:t>
            </a:r>
            <a:r>
              <a:rPr lang="en-US" altLang="zh-CN" dirty="0" smtClean="0">
                <a:ea typeface="宋体" charset="-122"/>
              </a:rPr>
              <a:t>(A) = </a:t>
            </a:r>
            <a:r>
              <a:rPr lang="en-US" altLang="zh-CN" dirty="0" smtClean="0">
                <a:ea typeface="宋体" charset="-122"/>
                <a:sym typeface="Symbol" pitchFamily="18" charset="2"/>
              </a:rPr>
              <a:t></a:t>
            </a:r>
            <a:r>
              <a:rPr lang="en-US" altLang="zh-CN" baseline="-18000" dirty="0" smtClean="0">
                <a:ea typeface="宋体" charset="-122"/>
                <a:sym typeface="Symbol" pitchFamily="18" charset="2"/>
              </a:rPr>
              <a:t>max</a:t>
            </a:r>
            <a:r>
              <a:rPr lang="en-US" altLang="zh-CN" dirty="0" smtClean="0">
                <a:ea typeface="宋体" charset="-122"/>
                <a:sym typeface="Symbol" pitchFamily="18" charset="2"/>
              </a:rPr>
              <a:t>/</a:t>
            </a:r>
            <a:r>
              <a:rPr lang="en-US" altLang="zh-CN" baseline="-20000" dirty="0" smtClean="0">
                <a:ea typeface="宋体" charset="-122"/>
                <a:sym typeface="Symbol" pitchFamily="18" charset="2"/>
              </a:rPr>
              <a:t>min</a:t>
            </a:r>
            <a:r>
              <a:rPr lang="en-US" altLang="zh-CN" dirty="0" smtClean="0">
                <a:ea typeface="宋体" charset="-122"/>
                <a:sym typeface="Symbol" pitchFamily="18" charset="2"/>
              </a:rPr>
              <a:t> 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ea typeface="宋体" charset="-122"/>
                <a:sym typeface="Symbol" pitchFamily="18" charset="2"/>
              </a:rPr>
              <a:t>One number that measures digits lost in finite precision and general matrix “badness”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dirty="0" smtClean="0">
                <a:ea typeface="宋体" charset="-122"/>
                <a:sym typeface="Symbol" pitchFamily="18" charset="2"/>
              </a:rPr>
              <a:t>Small=good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dirty="0" smtClean="0">
                <a:ea typeface="宋体" charset="-122"/>
                <a:sym typeface="Symbol" pitchFamily="18" charset="2"/>
              </a:rPr>
              <a:t>Large=bad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ea typeface="宋体" charset="-122"/>
                <a:sym typeface="Symbol" pitchFamily="18" charset="2"/>
              </a:rPr>
              <a:t>The condition of a random matrix???</a:t>
            </a:r>
          </a:p>
        </p:txBody>
      </p:sp>
      <p:sp>
        <p:nvSpPr>
          <p:cNvPr id="37894" name="AutoShape 4"/>
          <p:cNvSpPr>
            <a:spLocks noChangeArrowheads="1"/>
          </p:cNvSpPr>
          <p:nvPr/>
        </p:nvSpPr>
        <p:spPr bwMode="auto">
          <a:xfrm>
            <a:off x="2597150" y="4267200"/>
            <a:ext cx="304800" cy="304800"/>
          </a:xfrm>
          <a:prstGeom prst="smileyFace">
            <a:avLst>
              <a:gd name="adj" fmla="val -4653"/>
            </a:avLst>
          </a:prstGeom>
          <a:solidFill>
            <a:srgbClr val="6699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 altLang="zh-CN"/>
          </a:p>
        </p:txBody>
      </p:sp>
      <p:sp>
        <p:nvSpPr>
          <p:cNvPr id="37895" name="AutoShape 5"/>
          <p:cNvSpPr>
            <a:spLocks noChangeArrowheads="1"/>
          </p:cNvSpPr>
          <p:nvPr/>
        </p:nvSpPr>
        <p:spPr bwMode="auto">
          <a:xfrm>
            <a:off x="2598738" y="3810000"/>
            <a:ext cx="304800" cy="304800"/>
          </a:xfrm>
          <a:prstGeom prst="smileyFace">
            <a:avLst>
              <a:gd name="adj" fmla="val 4653"/>
            </a:avLst>
          </a:prstGeom>
          <a:solidFill>
            <a:srgbClr val="FFC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 altLang="zh-C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Von Neumann &amp; co.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8896350" cy="4135438"/>
          </a:xfrm>
        </p:spPr>
        <p:txBody>
          <a:bodyPr/>
          <a:lstStyle/>
          <a:p>
            <a:pPr eaLnBrk="1" hangingPunct="1">
              <a:lnSpc>
                <a:spcPct val="35000"/>
              </a:lnSpc>
            </a:pPr>
            <a:endParaRPr lang="en-US" altLang="zh-CN" sz="2000" dirty="0" smtClean="0">
              <a:ea typeface="宋体" charset="-122"/>
            </a:endParaRPr>
          </a:p>
          <a:p>
            <a:pPr eaLnBrk="1" hangingPunct="1">
              <a:lnSpc>
                <a:spcPct val="35000"/>
              </a:lnSpc>
            </a:pPr>
            <a:r>
              <a:rPr lang="en-US" altLang="zh-CN" sz="2000" dirty="0" smtClean="0">
                <a:ea typeface="宋体" charset="-122"/>
              </a:rPr>
              <a:t>Solve Ax=b via x= </a:t>
            </a:r>
            <a:r>
              <a:rPr lang="en-US" altLang="zh-CN" sz="2000" dirty="0" smtClean="0">
                <a:solidFill>
                  <a:srgbClr val="FF0000"/>
                </a:solidFill>
                <a:ea typeface="宋体" charset="-122"/>
              </a:rPr>
              <a:t>(A’A)</a:t>
            </a:r>
            <a:r>
              <a:rPr lang="en-US" altLang="zh-CN" sz="2000" baseline="30000" dirty="0" smtClean="0">
                <a:solidFill>
                  <a:srgbClr val="FF0000"/>
                </a:solidFill>
                <a:ea typeface="宋体" charset="-122"/>
              </a:rPr>
              <a:t> -1</a:t>
            </a:r>
            <a:r>
              <a:rPr lang="en-US" altLang="zh-CN" sz="2000" dirty="0" smtClean="0">
                <a:solidFill>
                  <a:srgbClr val="FF0000"/>
                </a:solidFill>
                <a:ea typeface="宋体" charset="-122"/>
              </a:rPr>
              <a:t>A’ </a:t>
            </a:r>
            <a:r>
              <a:rPr lang="en-US" altLang="zh-CN" sz="2000" dirty="0" smtClean="0">
                <a:ea typeface="宋体" charset="-122"/>
              </a:rPr>
              <a:t>b</a:t>
            </a:r>
          </a:p>
          <a:p>
            <a:pPr eaLnBrk="1" hangingPunct="1">
              <a:lnSpc>
                <a:spcPct val="35000"/>
              </a:lnSpc>
            </a:pPr>
            <a:endParaRPr lang="en-US" altLang="zh-CN" sz="2000" dirty="0" smtClean="0">
              <a:ea typeface="宋体" charset="-122"/>
            </a:endParaRPr>
          </a:p>
          <a:p>
            <a:pPr eaLnBrk="1" hangingPunct="1">
              <a:lnSpc>
                <a:spcPct val="35000"/>
              </a:lnSpc>
              <a:buFont typeface="Wingdings" pitchFamily="2" charset="2"/>
              <a:buNone/>
            </a:pPr>
            <a:r>
              <a:rPr lang="en-US" altLang="zh-CN" sz="2000" dirty="0" smtClean="0">
                <a:ea typeface="宋体" charset="-122"/>
              </a:rPr>
              <a:t>                                      </a:t>
            </a:r>
            <a:r>
              <a:rPr lang="en-US" altLang="zh-CN" sz="2000" dirty="0" smtClean="0">
                <a:solidFill>
                  <a:srgbClr val="FF0000"/>
                </a:solidFill>
                <a:ea typeface="宋体" charset="-122"/>
              </a:rPr>
              <a:t>M </a:t>
            </a:r>
            <a:r>
              <a:rPr lang="en-US" altLang="zh-CN" sz="2500" dirty="0" smtClean="0">
                <a:solidFill>
                  <a:srgbClr val="FF0000"/>
                </a:solidFill>
                <a:ea typeface="宋体" charset="-122"/>
                <a:sym typeface="Symbol" pitchFamily="18" charset="2"/>
              </a:rPr>
              <a:t></a:t>
            </a:r>
            <a:r>
              <a:rPr lang="en-US" altLang="zh-CN" sz="2000" dirty="0" smtClean="0">
                <a:solidFill>
                  <a:srgbClr val="FF0000"/>
                </a:solidFill>
                <a:ea typeface="宋体" charset="-122"/>
              </a:rPr>
              <a:t>A</a:t>
            </a:r>
            <a:r>
              <a:rPr lang="en-US" altLang="zh-CN" sz="2000" baseline="30000" dirty="0" smtClean="0">
                <a:solidFill>
                  <a:srgbClr val="FF0000"/>
                </a:solidFill>
                <a:ea typeface="宋体" charset="-122"/>
              </a:rPr>
              <a:t>-1</a:t>
            </a:r>
          </a:p>
          <a:p>
            <a:pPr eaLnBrk="1" hangingPunct="1">
              <a:lnSpc>
                <a:spcPct val="35000"/>
              </a:lnSpc>
              <a:buFont typeface="Wingdings" pitchFamily="2" charset="2"/>
              <a:buNone/>
            </a:pPr>
            <a:endParaRPr lang="en-US" altLang="zh-CN" sz="2000" baseline="30000" dirty="0" smtClean="0">
              <a:solidFill>
                <a:srgbClr val="FF0000"/>
              </a:solidFill>
              <a:ea typeface="宋体" charset="-122"/>
            </a:endParaRPr>
          </a:p>
          <a:p>
            <a:pPr eaLnBrk="1" hangingPunct="1">
              <a:lnSpc>
                <a:spcPct val="35000"/>
              </a:lnSpc>
            </a:pPr>
            <a:r>
              <a:rPr lang="en-US" altLang="zh-CN" sz="2000" dirty="0" smtClean="0">
                <a:ea typeface="宋体" charset="-122"/>
              </a:rPr>
              <a:t>Matrix Residual: ||AM-I||</a:t>
            </a:r>
            <a:r>
              <a:rPr lang="en-US" altLang="zh-CN" sz="2000" baseline="-25000" dirty="0" smtClean="0">
                <a:ea typeface="宋体" charset="-122"/>
              </a:rPr>
              <a:t>2</a:t>
            </a:r>
          </a:p>
          <a:p>
            <a:pPr eaLnBrk="1" hangingPunct="1">
              <a:lnSpc>
                <a:spcPct val="35000"/>
              </a:lnSpc>
            </a:pPr>
            <a:endParaRPr lang="en-US" altLang="zh-CN" sz="2000" baseline="-25000" dirty="0" smtClean="0">
              <a:ea typeface="宋体" charset="-122"/>
            </a:endParaRPr>
          </a:p>
          <a:p>
            <a:pPr eaLnBrk="1" hangingPunct="1">
              <a:lnSpc>
                <a:spcPct val="35000"/>
              </a:lnSpc>
            </a:pPr>
            <a:r>
              <a:rPr lang="en-US" altLang="zh-CN" sz="2000" dirty="0" smtClean="0">
                <a:ea typeface="宋体" charset="-122"/>
              </a:rPr>
              <a:t>||AM-I||</a:t>
            </a:r>
            <a:r>
              <a:rPr lang="en-US" altLang="zh-CN" sz="2000" baseline="-25000" dirty="0" smtClean="0">
                <a:ea typeface="宋体" charset="-122"/>
              </a:rPr>
              <a:t>2</a:t>
            </a:r>
            <a:r>
              <a:rPr lang="en-US" altLang="zh-CN" sz="2000" dirty="0" smtClean="0">
                <a:ea typeface="宋体" charset="-122"/>
              </a:rPr>
              <a:t>&lt; 200</a:t>
            </a:r>
            <a:r>
              <a:rPr lang="en-US" altLang="zh-CN" sz="2000" dirty="0" smtClean="0">
                <a:ea typeface="宋体" charset="-122"/>
                <a:sym typeface="Symbol" pitchFamily="18" charset="2"/>
              </a:rPr>
              <a:t></a:t>
            </a:r>
            <a:r>
              <a:rPr lang="en-US" altLang="zh-CN" sz="2000" baseline="30000" dirty="0" smtClean="0">
                <a:ea typeface="宋体" charset="-122"/>
                <a:sym typeface="Symbol" pitchFamily="18" charset="2"/>
              </a:rPr>
              <a:t>2 </a:t>
            </a:r>
            <a:r>
              <a:rPr lang="en-US" altLang="zh-CN" sz="2000" dirty="0" smtClean="0">
                <a:ea typeface="宋体" charset="-122"/>
                <a:sym typeface="Symbol" pitchFamily="18" charset="2"/>
              </a:rPr>
              <a:t>n </a:t>
            </a:r>
          </a:p>
          <a:p>
            <a:pPr eaLnBrk="1" hangingPunct="1">
              <a:lnSpc>
                <a:spcPct val="35000"/>
              </a:lnSpc>
            </a:pPr>
            <a:endParaRPr lang="en-US" altLang="zh-CN" sz="2000" dirty="0" smtClean="0">
              <a:ea typeface="宋体" charset="-122"/>
              <a:sym typeface="Symbol" pitchFamily="18" charset="2"/>
            </a:endParaRPr>
          </a:p>
          <a:p>
            <a:pPr eaLnBrk="1" hangingPunct="1">
              <a:lnSpc>
                <a:spcPct val="35000"/>
              </a:lnSpc>
            </a:pPr>
            <a:endParaRPr lang="en-US" altLang="zh-CN" sz="2000" dirty="0" smtClean="0">
              <a:ea typeface="宋体" charset="-122"/>
              <a:sym typeface="Symbol" pitchFamily="18" charset="2"/>
            </a:endParaRPr>
          </a:p>
          <a:p>
            <a:pPr eaLnBrk="1" hangingPunct="1">
              <a:lnSpc>
                <a:spcPct val="35000"/>
              </a:lnSpc>
            </a:pPr>
            <a:r>
              <a:rPr lang="en-US" altLang="zh-CN" sz="2000" dirty="0" smtClean="0">
                <a:ea typeface="宋体" charset="-122"/>
                <a:sym typeface="Symbol" pitchFamily="18" charset="2"/>
              </a:rPr>
              <a:t>How should we estimate ?</a:t>
            </a:r>
          </a:p>
          <a:p>
            <a:pPr eaLnBrk="1" hangingPunct="1">
              <a:lnSpc>
                <a:spcPct val="35000"/>
              </a:lnSpc>
            </a:pPr>
            <a:endParaRPr lang="en-US" altLang="zh-CN" sz="2000" dirty="0" smtClean="0">
              <a:ea typeface="宋体" charset="-122"/>
              <a:sym typeface="Symbol" pitchFamily="18" charset="2"/>
            </a:endParaRPr>
          </a:p>
          <a:p>
            <a:pPr eaLnBrk="1" hangingPunct="1">
              <a:lnSpc>
                <a:spcPct val="60000"/>
              </a:lnSpc>
            </a:pPr>
            <a:r>
              <a:rPr lang="en-US" altLang="zh-CN" sz="2000" dirty="0" smtClean="0">
                <a:ea typeface="宋体" charset="-122"/>
                <a:sym typeface="Symbol" pitchFamily="18" charset="2"/>
              </a:rPr>
              <a:t>Assume, as a model, that the elements of A are independent standard </a:t>
            </a:r>
            <a:r>
              <a:rPr lang="en-US" altLang="zh-CN" sz="2000" dirty="0" err="1" smtClean="0">
                <a:ea typeface="宋体" charset="-122"/>
                <a:sym typeface="Symbol" pitchFamily="18" charset="2"/>
              </a:rPr>
              <a:t>normals</a:t>
            </a:r>
            <a:r>
              <a:rPr lang="en-US" altLang="zh-CN" sz="2000" dirty="0" smtClean="0">
                <a:ea typeface="宋体" charset="-122"/>
                <a:sym typeface="Symbol" pitchFamily="18" charset="2"/>
              </a:rPr>
              <a:t>!</a:t>
            </a:r>
            <a:endParaRPr lang="en-US" altLang="zh-CN" sz="2000" dirty="0" smtClean="0">
              <a:ea typeface="宋体" charset="-122"/>
            </a:endParaRPr>
          </a:p>
          <a:p>
            <a:pPr eaLnBrk="1" hangingPunct="1">
              <a:lnSpc>
                <a:spcPct val="35000"/>
              </a:lnSpc>
            </a:pPr>
            <a:endParaRPr lang="en-US" altLang="zh-CN" sz="2000" dirty="0" smtClean="0">
              <a:ea typeface="宋体" charset="-122"/>
            </a:endParaRPr>
          </a:p>
        </p:txBody>
      </p:sp>
      <p:sp>
        <p:nvSpPr>
          <p:cNvPr id="38918" name="AutoShape 4"/>
          <p:cNvSpPr>
            <a:spLocks/>
          </p:cNvSpPr>
          <p:nvPr/>
        </p:nvSpPr>
        <p:spPr bwMode="auto">
          <a:xfrm rot="-5400000">
            <a:off x="2628900" y="1790700"/>
            <a:ext cx="304800" cy="1447800"/>
          </a:xfrm>
          <a:prstGeom prst="leftBrace">
            <a:avLst>
              <a:gd name="adj1" fmla="val 39583"/>
              <a:gd name="adj2" fmla="val 50000"/>
            </a:avLst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 altLang="zh-CN"/>
          </a:p>
        </p:txBody>
      </p:sp>
      <p:sp>
        <p:nvSpPr>
          <p:cNvPr id="38919" name="Text Box 5"/>
          <p:cNvSpPr txBox="1">
            <a:spLocks noChangeArrowheads="1"/>
          </p:cNvSpPr>
          <p:nvPr/>
        </p:nvSpPr>
        <p:spPr bwMode="auto">
          <a:xfrm>
            <a:off x="1600200" y="4495800"/>
            <a:ext cx="381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latin typeface="Times New Roman" pitchFamily="18" charset="0"/>
                <a:sym typeface="Symbol" pitchFamily="18" charset="2"/>
              </a:rPr>
              <a:t></a:t>
            </a:r>
            <a:endParaRPr lang="en-US" altLang="zh-CN">
              <a:latin typeface="Times New Roman" pitchFamily="18" charset="0"/>
            </a:endParaRPr>
          </a:p>
        </p:txBody>
      </p:sp>
      <p:sp>
        <p:nvSpPr>
          <p:cNvPr id="38920" name="Line 6"/>
          <p:cNvSpPr>
            <a:spLocks noChangeShapeType="1"/>
          </p:cNvSpPr>
          <p:nvPr/>
        </p:nvSpPr>
        <p:spPr bwMode="auto">
          <a:xfrm flipV="1">
            <a:off x="1905000" y="3962400"/>
            <a:ext cx="0" cy="3048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triangle" w="lg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Von Neumann &amp; co. estimates</a:t>
            </a:r>
            <a:br>
              <a:rPr lang="en-US" altLang="zh-CN" smtClean="0">
                <a:ea typeface="宋体" charset="-122"/>
              </a:rPr>
            </a:br>
            <a:r>
              <a:rPr lang="en-US" altLang="zh-CN" smtClean="0">
                <a:ea typeface="宋体" charset="-122"/>
              </a:rPr>
              <a:t> (1947-1951)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57400"/>
            <a:ext cx="8896350" cy="4135438"/>
          </a:xfrm>
        </p:spPr>
        <p:txBody>
          <a:bodyPr/>
          <a:lstStyle/>
          <a:p>
            <a:pPr eaLnBrk="1" hangingPunct="1">
              <a:lnSpc>
                <a:spcPct val="35000"/>
              </a:lnSpc>
            </a:pPr>
            <a:endParaRPr lang="en-US" altLang="zh-CN" sz="2600" smtClean="0">
              <a:ea typeface="宋体" charset="-122"/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zh-CN" sz="2600" smtClean="0">
                <a:ea typeface="宋体" charset="-122"/>
              </a:rPr>
              <a:t>“For a ‘random matrix’ of order n the expectation value has been shown to be about n”</a:t>
            </a:r>
          </a:p>
          <a:p>
            <a:pPr lvl="3"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altLang="zh-CN" sz="1700" smtClean="0">
                <a:latin typeface="Times" pitchFamily="18" charset="0"/>
                <a:ea typeface="宋体" charset="-122"/>
              </a:rPr>
              <a:t>						Goldstine, von Neumann</a:t>
            </a:r>
          </a:p>
          <a:p>
            <a:pPr lvl="3" eaLnBrk="1" hangingPunct="1">
              <a:lnSpc>
                <a:spcPct val="70000"/>
              </a:lnSpc>
              <a:buFont typeface="Wingdings" pitchFamily="2" charset="2"/>
              <a:buNone/>
            </a:pPr>
            <a:endParaRPr lang="en-US" altLang="zh-CN" sz="1700" smtClean="0">
              <a:latin typeface="Times" pitchFamily="18" charset="0"/>
              <a:ea typeface="宋体" charset="-122"/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zh-CN" sz="2600" smtClean="0">
                <a:ea typeface="宋体" charset="-122"/>
              </a:rPr>
              <a:t>“… we choose two different values of </a:t>
            </a:r>
            <a:r>
              <a:rPr lang="en-US" altLang="zh-CN" sz="2600" smtClean="0">
                <a:ea typeface="宋体" charset="-122"/>
                <a:sym typeface="Symbol" pitchFamily="18" charset="2"/>
              </a:rPr>
              <a:t>, namely n and 10n”</a:t>
            </a:r>
          </a:p>
          <a:p>
            <a:pPr lvl="4"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altLang="zh-CN" sz="1700" smtClean="0">
                <a:latin typeface="Times" pitchFamily="18" charset="0"/>
                <a:ea typeface="宋体" charset="-122"/>
              </a:rPr>
              <a:t>					Bargmann, Montgomery, vN</a:t>
            </a:r>
          </a:p>
          <a:p>
            <a:pPr lvl="4" eaLnBrk="1" hangingPunct="1">
              <a:lnSpc>
                <a:spcPct val="70000"/>
              </a:lnSpc>
              <a:buFont typeface="Wingdings" pitchFamily="2" charset="2"/>
              <a:buNone/>
            </a:pPr>
            <a:endParaRPr lang="en-US" altLang="zh-CN" sz="1700" smtClean="0">
              <a:latin typeface="Times" pitchFamily="18" charset="0"/>
              <a:ea typeface="宋体" charset="-122"/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zh-CN" sz="2600" smtClean="0">
                <a:ea typeface="宋体" charset="-122"/>
              </a:rPr>
              <a:t>“With a probability ~1 … </a:t>
            </a:r>
            <a:r>
              <a:rPr lang="en-US" altLang="zh-CN" sz="2600" smtClean="0">
                <a:ea typeface="宋体" charset="-122"/>
                <a:sym typeface="Symbol" pitchFamily="18" charset="2"/>
              </a:rPr>
              <a:t> &lt; 10n”</a:t>
            </a:r>
          </a:p>
          <a:p>
            <a:pPr lvl="3"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altLang="zh-CN" sz="1700" smtClean="0">
                <a:latin typeface="Times" pitchFamily="18" charset="0"/>
                <a:ea typeface="宋体" charset="-122"/>
              </a:rPr>
              <a:t>						Goldstine, von Neumann</a:t>
            </a:r>
          </a:p>
          <a:p>
            <a:pPr eaLnBrk="1" hangingPunct="1">
              <a:lnSpc>
                <a:spcPct val="70000"/>
              </a:lnSpc>
            </a:pPr>
            <a:endParaRPr lang="en-US" altLang="zh-CN" sz="2600" smtClean="0">
              <a:ea typeface="宋体" charset="-122"/>
            </a:endParaRPr>
          </a:p>
          <a:p>
            <a:pPr eaLnBrk="1" hangingPunct="1">
              <a:lnSpc>
                <a:spcPct val="35000"/>
              </a:lnSpc>
              <a:buFont typeface="Wingdings" pitchFamily="2" charset="2"/>
              <a:buNone/>
            </a:pPr>
            <a:r>
              <a:rPr lang="en-US" altLang="zh-CN" sz="2600" smtClean="0">
                <a:ea typeface="宋体" charset="-122"/>
              </a:rPr>
              <a:t>                                      </a:t>
            </a:r>
            <a:endParaRPr lang="en-US" altLang="zh-CN" sz="2600" baseline="30000" smtClean="0">
              <a:solidFill>
                <a:srgbClr val="FF0000"/>
              </a:solidFill>
              <a:ea typeface="宋体" charset="-122"/>
            </a:endParaRPr>
          </a:p>
          <a:p>
            <a:pPr eaLnBrk="1" hangingPunct="1">
              <a:lnSpc>
                <a:spcPct val="35000"/>
              </a:lnSpc>
            </a:pPr>
            <a:endParaRPr lang="en-US" altLang="zh-CN" sz="2600" smtClean="0">
              <a:ea typeface="宋体" charset="-122"/>
            </a:endParaRP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3448050" y="2362200"/>
            <a:ext cx="103187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Times New Roman" pitchFamily="18" charset="0"/>
              </a:rPr>
              <a:t>X   </a:t>
            </a:r>
            <a:r>
              <a:rPr lang="en-US" altLang="zh-CN" sz="4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altLang="zh-CN" sz="440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60538" y="3657600"/>
            <a:ext cx="2651125" cy="946150"/>
            <a:chOff x="437" y="838"/>
            <a:chExt cx="1670" cy="596"/>
          </a:xfrm>
        </p:grpSpPr>
        <p:sp>
          <p:nvSpPr>
            <p:cNvPr id="39945" name="Text Box 7"/>
            <p:cNvSpPr txBox="1">
              <a:spLocks noChangeArrowheads="1"/>
            </p:cNvSpPr>
            <p:nvPr/>
          </p:nvSpPr>
          <p:spPr bwMode="auto">
            <a:xfrm>
              <a:off x="437" y="838"/>
              <a:ext cx="1670" cy="59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Times New Roman" pitchFamily="18" charset="0"/>
                </a:rPr>
                <a:t>P(</a:t>
              </a:r>
              <a:r>
                <a:rPr lang="en-US" altLang="zh-CN" sz="280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&lt;n)       0.02</a:t>
              </a:r>
            </a:p>
            <a:p>
              <a:r>
                <a:rPr lang="en-US" altLang="zh-CN" sz="280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P(&lt; 10n)0.44</a:t>
              </a:r>
            </a:p>
          </p:txBody>
        </p:sp>
        <p:sp>
          <p:nvSpPr>
            <p:cNvPr id="39946" name="Line 8"/>
            <p:cNvSpPr>
              <a:spLocks noChangeShapeType="1"/>
            </p:cNvSpPr>
            <p:nvPr/>
          </p:nvSpPr>
          <p:spPr bwMode="auto">
            <a:xfrm>
              <a:off x="1134" y="1142"/>
              <a:ext cx="240" cy="0"/>
            </a:xfrm>
            <a:prstGeom prst="line">
              <a:avLst/>
            </a:prstGeom>
            <a:noFill/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7417" name="Text Box 12"/>
          <p:cNvSpPr txBox="1">
            <a:spLocks noChangeArrowheads="1"/>
          </p:cNvSpPr>
          <p:nvPr/>
        </p:nvSpPr>
        <p:spPr bwMode="auto">
          <a:xfrm>
            <a:off x="1881188" y="4989513"/>
            <a:ext cx="2409825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Times New Roman" pitchFamily="18" charset="0"/>
              </a:rPr>
              <a:t>P(</a:t>
            </a:r>
            <a:r>
              <a:rPr lang="en-US" altLang="zh-CN" sz="28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&lt;10n)</a:t>
            </a:r>
            <a:r>
              <a:rPr lang="en-US" altLang="zh-CN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0.80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build="p" autoUpdateAnimBg="0"/>
      <p:bldP spid="118788" grpId="0" autoUpdateAnimBg="0"/>
      <p:bldP spid="174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Random cond numbers, n</a:t>
            </a:r>
            <a:r>
              <a:rPr lang="en-US" altLang="zh-CN" smtClean="0">
                <a:ea typeface="宋体" charset="-122"/>
                <a:sym typeface="Symbol" pitchFamily="18" charset="2"/>
              </a:rPr>
              <a:t></a:t>
            </a:r>
            <a:endParaRPr lang="en-US" altLang="zh-CN" smtClean="0">
              <a:ea typeface="宋体" charset="-122"/>
            </a:endParaRPr>
          </a:p>
        </p:txBody>
      </p:sp>
      <p:pic>
        <p:nvPicPr>
          <p:cNvPr id="1030" name="Picture 3" descr="cond200"/>
          <p:cNvPicPr>
            <a:picLocks noChangeAspect="1" noChangeArrowheads="1"/>
          </p:cNvPicPr>
          <p:nvPr/>
        </p:nvPicPr>
        <p:blipFill>
          <a:blip r:embed="rId4" cstate="print"/>
          <a:srcRect l="7330" t="31966" r="9390" b="6995"/>
          <a:stretch>
            <a:fillRect/>
          </a:stretch>
        </p:blipFill>
        <p:spPr bwMode="auto">
          <a:xfrm>
            <a:off x="762000" y="1828800"/>
            <a:ext cx="754380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581400" y="2514600"/>
          <a:ext cx="3816350" cy="1219200"/>
        </p:xfrm>
        <a:graphic>
          <a:graphicData uri="http://schemas.openxmlformats.org/presentationml/2006/ole">
            <p:oleObj spid="_x0000_s1026" name="Equation" r:id="rId5" imgW="1231366" imgH="393529" progId="Equation.3">
              <p:embed/>
            </p:oleObj>
          </a:graphicData>
        </a:graphic>
      </p:graphicFrame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3886200" y="1981200"/>
            <a:ext cx="2465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Distribution of </a:t>
            </a:r>
            <a:r>
              <a:rPr lang="en-US" altLang="zh-CN">
                <a:latin typeface="Times New Roman" pitchFamily="18" charset="0"/>
                <a:sym typeface="Symbol" pitchFamily="18" charset="2"/>
              </a:rPr>
              <a:t>/n</a:t>
            </a:r>
            <a:endParaRPr lang="en-US" altLang="zh-CN">
              <a:latin typeface="Times New Roman" pitchFamily="18" charset="0"/>
            </a:endParaRPr>
          </a:p>
        </p:txBody>
      </p:sp>
      <p:sp>
        <p:nvSpPr>
          <p:cNvPr id="1032" name="Text Box 6"/>
          <p:cNvSpPr txBox="1">
            <a:spLocks noChangeArrowheads="1"/>
          </p:cNvSpPr>
          <p:nvPr/>
        </p:nvSpPr>
        <p:spPr bwMode="auto">
          <a:xfrm>
            <a:off x="2193925" y="6061075"/>
            <a:ext cx="30781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Experiment with n=200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Page </a:t>
            </a:r>
            <a:fld id="{D07DB035-442E-4011-9EF1-65655CD2E95D}" type="slidenum">
              <a:rPr lang="en-US" altLang="zh-CN" smtClean="0"/>
              <a:pPr>
                <a:defRPr/>
              </a:pPr>
              <a:t>33</a:t>
            </a:fld>
            <a:endParaRPr lang="en-US" altLang="zh-CN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8885238" cy="11557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Finite n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2722563"/>
            <a:ext cx="8896350" cy="41354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zh-CN" dirty="0" smtClean="0">
                <a:ea typeface="宋体" charset="-122"/>
                <a:sym typeface="Symbol" pitchFamily="18" charset="2"/>
              </a:rPr>
              <a:t>          n=10                                       n=25</a:t>
            </a:r>
          </a:p>
          <a:p>
            <a:pPr eaLnBrk="1" hangingPunct="1">
              <a:buFont typeface="Wingdings" pitchFamily="2" charset="2"/>
              <a:buNone/>
            </a:pPr>
            <a:endParaRPr lang="en-US" altLang="zh-CN" dirty="0" smtClean="0">
              <a:ea typeface="宋体" charset="-122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CN" dirty="0" smtClean="0">
              <a:ea typeface="宋体" charset="-122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CN" dirty="0" smtClean="0">
              <a:ea typeface="宋体" charset="-122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zh-CN" dirty="0" smtClean="0">
              <a:ea typeface="宋体" charset="-122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CN" dirty="0" smtClean="0">
                <a:ea typeface="宋体" charset="-122"/>
                <a:sym typeface="Symbol" pitchFamily="18" charset="2"/>
              </a:rPr>
              <a:t>         n=50                                         n=100</a:t>
            </a:r>
          </a:p>
        </p:txBody>
      </p:sp>
      <p:pic>
        <p:nvPicPr>
          <p:cNvPr id="40966" name="Picture 4" descr="cond10"/>
          <p:cNvPicPr>
            <a:picLocks noChangeAspect="1" noChangeArrowheads="1"/>
          </p:cNvPicPr>
          <p:nvPr/>
        </p:nvPicPr>
        <p:blipFill>
          <a:blip r:embed="rId3" cstate="print"/>
          <a:srcRect l="7330" t="7312" r="9390" b="6995"/>
          <a:stretch>
            <a:fillRect/>
          </a:stretch>
        </p:blipFill>
        <p:spPr bwMode="auto">
          <a:xfrm>
            <a:off x="1890713" y="1903413"/>
            <a:ext cx="24384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5" descr="cond25"/>
          <p:cNvPicPr>
            <a:picLocks noChangeAspect="1" noChangeArrowheads="1"/>
          </p:cNvPicPr>
          <p:nvPr/>
        </p:nvPicPr>
        <p:blipFill>
          <a:blip r:embed="rId4" cstate="print"/>
          <a:srcRect l="8371" t="6995" r="9390" b="6995"/>
          <a:stretch>
            <a:fillRect/>
          </a:stretch>
        </p:blipFill>
        <p:spPr bwMode="auto">
          <a:xfrm>
            <a:off x="5562600" y="1903413"/>
            <a:ext cx="2438400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6" descr="cond50"/>
          <p:cNvPicPr>
            <a:picLocks noChangeAspect="1" noChangeArrowheads="1"/>
          </p:cNvPicPr>
          <p:nvPr/>
        </p:nvPicPr>
        <p:blipFill>
          <a:blip r:embed="rId5" cstate="print"/>
          <a:srcRect l="8371" t="6995" r="8350" b="6995"/>
          <a:stretch>
            <a:fillRect/>
          </a:stretch>
        </p:blipFill>
        <p:spPr bwMode="auto">
          <a:xfrm>
            <a:off x="1752600" y="3735388"/>
            <a:ext cx="25146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7" descr="cond100"/>
          <p:cNvPicPr>
            <a:picLocks noChangeAspect="1" noChangeArrowheads="1"/>
          </p:cNvPicPr>
          <p:nvPr/>
        </p:nvPicPr>
        <p:blipFill>
          <a:blip r:embed="rId6" cstate="print"/>
          <a:srcRect l="7497" t="6662" r="10046" b="6732"/>
          <a:stretch>
            <a:fillRect/>
          </a:stretch>
        </p:blipFill>
        <p:spPr bwMode="auto">
          <a:xfrm>
            <a:off x="5562600" y="3657600"/>
            <a:ext cx="2514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0" name="TextBox 1"/>
          <p:cNvSpPr txBox="1">
            <a:spLocks noChangeArrowheads="1"/>
          </p:cNvSpPr>
          <p:nvPr/>
        </p:nvSpPr>
        <p:spPr bwMode="auto">
          <a:xfrm>
            <a:off x="1600200" y="5867400"/>
            <a:ext cx="3476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dirty="0"/>
              <a:t>Convergence proved by Tao and Vu</a:t>
            </a:r>
          </a:p>
          <a:p>
            <a:pPr eaLnBrk="0" hangingPunct="0"/>
            <a:r>
              <a:rPr lang="en-US" altLang="zh-CN" dirty="0"/>
              <a:t>Open question: why so fast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34</a:t>
            </a:fld>
            <a:endParaRPr lang="en-US" altLang="zh-C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1"/>
          <p:cNvSpPr>
            <a:spLocks noChangeArrowheads="1"/>
          </p:cNvSpPr>
          <p:nvPr/>
        </p:nvSpPr>
        <p:spPr bwMode="auto">
          <a:xfrm>
            <a:off x="457200" y="2514600"/>
            <a:ext cx="8229600" cy="2743200"/>
          </a:xfrm>
          <a:prstGeom prst="roundRect">
            <a:avLst>
              <a:gd name="adj" fmla="val 60"/>
            </a:avLst>
          </a:prstGeom>
          <a:solidFill>
            <a:srgbClr val="FFF5F5"/>
          </a:solidFill>
          <a:ln w="90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0"/>
            <a:ext cx="8228012" cy="1235075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Tao-Vu ('09) “the rigorous proof”!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228013" cy="6032500"/>
          </a:xfrm>
        </p:spPr>
        <p:txBody>
          <a:bodyPr/>
          <a:lstStyle/>
          <a:p>
            <a:pPr marL="339725" indent="-339725" eaLnBrk="1" hangingPunct="1">
              <a:buFont typeface="Times New Roman" pitchFamily="16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sz="2400" dirty="0" smtClean="0"/>
              <a:t>Basic idea (NLA reformulation)...</a:t>
            </a:r>
            <a:br>
              <a:rPr lang="en-US" sz="2400" dirty="0" smtClean="0"/>
            </a:br>
            <a:r>
              <a:rPr lang="en-US" sz="2400" dirty="0" smtClean="0"/>
              <a:t>Consider a </a:t>
            </a:r>
            <a:r>
              <a:rPr lang="en-US" sz="2400" b="1" dirty="0" smtClean="0">
                <a:solidFill>
                  <a:srgbClr val="800000"/>
                </a:solidFill>
              </a:rPr>
              <a:t>2x2 block QR decomposition</a:t>
            </a:r>
            <a:r>
              <a:rPr lang="en-US" sz="2400" dirty="0" smtClean="0"/>
              <a:t> of M:</a:t>
            </a:r>
          </a:p>
          <a:p>
            <a:pPr marL="339725" indent="-339725" eaLnBrk="1" hangingPunct="1">
              <a:buClrTx/>
              <a:buSzTx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dirty="0" smtClean="0"/>
          </a:p>
          <a:p>
            <a:pPr marL="339725" indent="-339725" eaLnBrk="1" hangingPunct="1">
              <a:buClrTx/>
              <a:buSzTx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dirty="0" smtClean="0"/>
          </a:p>
          <a:p>
            <a:pPr marL="339725" indent="-339725" eaLnBrk="1" hangingPunct="1">
              <a:buClrTx/>
              <a:buSzTx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dirty="0" smtClean="0"/>
          </a:p>
          <a:p>
            <a:pPr marL="339725" indent="-339725" eaLnBrk="1" hangingPunct="1">
              <a:buClrTx/>
              <a:buSzTx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dirty="0" smtClean="0"/>
          </a:p>
          <a:p>
            <a:pPr marL="339725" indent="-339725" eaLnBrk="1" hangingPunct="1">
              <a:buClrTx/>
              <a:buSzTx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sz="2400" dirty="0" smtClean="0"/>
          </a:p>
          <a:p>
            <a:pPr marL="339725" indent="-339725" eaLnBrk="1" hangingPunct="1">
              <a:buClrTx/>
              <a:buSzTx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sz="2400" dirty="0" smtClean="0"/>
              <a:t>1.   The smallest singular value of R</a:t>
            </a:r>
            <a:r>
              <a:rPr lang="en-US" sz="2400" baseline="-33000" dirty="0" smtClean="0"/>
              <a:t>22</a:t>
            </a:r>
            <a:r>
              <a:rPr lang="en-US" sz="2400" dirty="0" smtClean="0"/>
              <a:t>, scaled by </a:t>
            </a:r>
            <a:r>
              <a:rPr lang="en-US" dirty="0" smtClean="0"/>
              <a:t>√</a:t>
            </a:r>
            <a:r>
              <a:rPr lang="en-US" sz="2400" dirty="0" smtClean="0"/>
              <a:t>n/s, is a good</a:t>
            </a:r>
            <a:br>
              <a:rPr lang="en-US" sz="2400" dirty="0" smtClean="0"/>
            </a:br>
            <a:r>
              <a:rPr lang="en-US" sz="2400" dirty="0" smtClean="0"/>
              <a:t>  estimate for </a:t>
            </a:r>
            <a:r>
              <a:rPr lang="en-US" sz="2400" dirty="0" err="1" smtClean="0"/>
              <a:t>σ</a:t>
            </a:r>
            <a:r>
              <a:rPr lang="en-US" sz="2400" baseline="-33000" dirty="0" err="1" smtClean="0"/>
              <a:t>n</a:t>
            </a:r>
            <a:r>
              <a:rPr lang="en-US" sz="2400" dirty="0" smtClean="0"/>
              <a:t>!</a:t>
            </a:r>
          </a:p>
          <a:p>
            <a:pPr marL="339725" indent="-339725" eaLnBrk="1" hangingPunct="1">
              <a:buClrTx/>
              <a:buSzTx/>
              <a:buFontTx/>
              <a:buNone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sz="2400" dirty="0" smtClean="0"/>
              <a:t>2.   R</a:t>
            </a:r>
            <a:r>
              <a:rPr lang="en-US" sz="2400" baseline="-33000" dirty="0" smtClean="0"/>
              <a:t>22</a:t>
            </a:r>
            <a:r>
              <a:rPr lang="en-US" sz="2400" dirty="0" smtClean="0"/>
              <a:t> (viewed as the product Q</a:t>
            </a:r>
            <a:r>
              <a:rPr lang="en-US" sz="2400" baseline="-33000" dirty="0" smtClean="0"/>
              <a:t>2</a:t>
            </a:r>
            <a:r>
              <a:rPr lang="en-US" sz="2400" baseline="33000" dirty="0" smtClean="0"/>
              <a:t>T </a:t>
            </a:r>
            <a:r>
              <a:rPr lang="en-US" sz="2400" dirty="0" smtClean="0"/>
              <a:t>M</a:t>
            </a:r>
            <a:r>
              <a:rPr lang="en-US" sz="2400" baseline="-33000" dirty="0" smtClean="0"/>
              <a:t>2</a:t>
            </a:r>
            <a:r>
              <a:rPr lang="en-US" sz="2400" dirty="0" smtClean="0"/>
              <a:t>) is roughly s x s Gaussian</a:t>
            </a: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0" y="2819400"/>
            <a:ext cx="9144000" cy="2119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dirty="0">
                <a:solidFill>
                  <a:srgbClr val="000000"/>
                </a:solidFill>
              </a:rPr>
              <a:t>M = </a:t>
            </a:r>
            <a:r>
              <a:rPr lang="en-US" sz="6000" dirty="0">
                <a:solidFill>
                  <a:srgbClr val="000000"/>
                </a:solidFill>
              </a:rPr>
              <a:t>(</a:t>
            </a:r>
            <a:r>
              <a:rPr lang="en-US" sz="3600" dirty="0">
                <a:solidFill>
                  <a:srgbClr val="000000"/>
                </a:solidFill>
              </a:rPr>
              <a:t>M</a:t>
            </a:r>
            <a:r>
              <a:rPr lang="en-US" sz="3600" baseline="-33000" dirty="0">
                <a:solidFill>
                  <a:srgbClr val="000000"/>
                </a:solidFill>
              </a:rPr>
              <a:t>1</a:t>
            </a:r>
            <a:r>
              <a:rPr lang="en-US" sz="3600" dirty="0">
                <a:solidFill>
                  <a:srgbClr val="000000"/>
                </a:solidFill>
              </a:rPr>
              <a:t> M</a:t>
            </a:r>
            <a:r>
              <a:rPr lang="en-US" sz="3600" baseline="-33000" dirty="0">
                <a:solidFill>
                  <a:srgbClr val="000000"/>
                </a:solidFill>
              </a:rPr>
              <a:t>2</a:t>
            </a:r>
            <a:r>
              <a:rPr lang="en-US" sz="6000" dirty="0">
                <a:solidFill>
                  <a:srgbClr val="000000"/>
                </a:solidFill>
              </a:rPr>
              <a:t>)</a:t>
            </a:r>
            <a:r>
              <a:rPr lang="en-US" sz="3600" dirty="0">
                <a:solidFill>
                  <a:srgbClr val="000000"/>
                </a:solidFill>
              </a:rPr>
              <a:t> = QR = </a:t>
            </a:r>
            <a:r>
              <a:rPr lang="en-US" sz="6000" dirty="0">
                <a:solidFill>
                  <a:srgbClr val="000000"/>
                </a:solidFill>
              </a:rPr>
              <a:t>(</a:t>
            </a:r>
            <a:r>
              <a:rPr lang="en-US" sz="3600" dirty="0">
                <a:solidFill>
                  <a:srgbClr val="000000"/>
                </a:solidFill>
              </a:rPr>
              <a:t>Q</a:t>
            </a:r>
            <a:r>
              <a:rPr lang="en-US" sz="3600" baseline="-33000" dirty="0">
                <a:solidFill>
                  <a:srgbClr val="000000"/>
                </a:solidFill>
              </a:rPr>
              <a:t>1</a:t>
            </a:r>
            <a:r>
              <a:rPr lang="en-US" sz="3600" dirty="0">
                <a:solidFill>
                  <a:srgbClr val="000000"/>
                </a:solidFill>
              </a:rPr>
              <a:t> Q</a:t>
            </a:r>
            <a:r>
              <a:rPr lang="en-US" sz="3600" baseline="-33000" dirty="0">
                <a:solidFill>
                  <a:srgbClr val="000000"/>
                </a:solidFill>
              </a:rPr>
              <a:t>2</a:t>
            </a:r>
            <a:r>
              <a:rPr lang="en-US" sz="6000" dirty="0">
                <a:solidFill>
                  <a:srgbClr val="000000"/>
                </a:solidFill>
              </a:rPr>
              <a:t>)(      )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600" dirty="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dirty="0">
                <a:solidFill>
                  <a:srgbClr val="000000"/>
                </a:solidFill>
              </a:rPr>
              <a:t>Note:  Q</a:t>
            </a:r>
            <a:r>
              <a:rPr lang="en-US" sz="3600" baseline="-33000" dirty="0">
                <a:solidFill>
                  <a:srgbClr val="000000"/>
                </a:solidFill>
              </a:rPr>
              <a:t>2</a:t>
            </a:r>
            <a:r>
              <a:rPr lang="en-US" sz="3600" baseline="33000" dirty="0">
                <a:solidFill>
                  <a:srgbClr val="000000"/>
                </a:solidFill>
              </a:rPr>
              <a:t>T </a:t>
            </a:r>
            <a:r>
              <a:rPr lang="en-US" sz="3600" dirty="0">
                <a:solidFill>
                  <a:srgbClr val="000000"/>
                </a:solidFill>
              </a:rPr>
              <a:t>M</a:t>
            </a:r>
            <a:r>
              <a:rPr lang="en-US" sz="3600" baseline="-33000" dirty="0">
                <a:solidFill>
                  <a:srgbClr val="000000"/>
                </a:solidFill>
              </a:rPr>
              <a:t>2</a:t>
            </a:r>
            <a:r>
              <a:rPr lang="en-US" sz="3600" dirty="0">
                <a:solidFill>
                  <a:srgbClr val="000000"/>
                </a:solidFill>
              </a:rPr>
              <a:t> = R</a:t>
            </a:r>
            <a:r>
              <a:rPr lang="en-US" sz="3600" baseline="-33000" dirty="0">
                <a:solidFill>
                  <a:srgbClr val="000000"/>
                </a:solidFill>
              </a:rPr>
              <a:t>22</a:t>
            </a: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6781800" y="2819400"/>
            <a:ext cx="274320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>
                <a:solidFill>
                  <a:srgbClr val="000000"/>
                </a:solidFill>
              </a:rPr>
              <a:t>R</a:t>
            </a:r>
            <a:r>
              <a:rPr lang="en-US" sz="3200" baseline="-33000" dirty="0">
                <a:solidFill>
                  <a:srgbClr val="000000"/>
                </a:solidFill>
              </a:rPr>
              <a:t>11</a:t>
            </a:r>
            <a:r>
              <a:rPr lang="en-US" sz="3200" dirty="0">
                <a:solidFill>
                  <a:srgbClr val="000000"/>
                </a:solidFill>
              </a:rPr>
              <a:t> R</a:t>
            </a:r>
            <a:r>
              <a:rPr lang="en-US" sz="3200" baseline="-33000" dirty="0">
                <a:solidFill>
                  <a:srgbClr val="000000"/>
                </a:solidFill>
              </a:rPr>
              <a:t>12    </a:t>
            </a:r>
            <a:r>
              <a:rPr lang="en-US" sz="2400" dirty="0" smtClean="0">
                <a:solidFill>
                  <a:srgbClr val="000000"/>
                </a:solidFill>
              </a:rPr>
              <a:t>n-s</a:t>
            </a:r>
            <a:endParaRPr lang="en-US" sz="24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>
                <a:solidFill>
                  <a:srgbClr val="000000"/>
                </a:solidFill>
              </a:rPr>
              <a:t>      R</a:t>
            </a:r>
            <a:r>
              <a:rPr lang="en-US" sz="3200" baseline="-33000" dirty="0">
                <a:solidFill>
                  <a:srgbClr val="000000"/>
                </a:solidFill>
              </a:rPr>
              <a:t>22     </a:t>
            </a:r>
            <a:r>
              <a:rPr lang="en-US" sz="3200" baseline="-330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1828800" y="2743200"/>
            <a:ext cx="36576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 n-s      s</a:t>
            </a:r>
          </a:p>
        </p:txBody>
      </p:sp>
      <p:sp>
        <p:nvSpPr>
          <p:cNvPr id="13321" name="Text Box 7"/>
          <p:cNvSpPr txBox="1">
            <a:spLocks noChangeArrowheads="1"/>
          </p:cNvSpPr>
          <p:nvPr/>
        </p:nvSpPr>
        <p:spPr bwMode="auto">
          <a:xfrm>
            <a:off x="6629400" y="2516188"/>
            <a:ext cx="3886200" cy="684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6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  n-s     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Sanity Checks on the smallest singular value</a:t>
            </a:r>
            <a:endParaRPr lang="en-US" dirty="0"/>
          </a:p>
        </p:txBody>
      </p:sp>
      <p:pic>
        <p:nvPicPr>
          <p:cNvPr id="6" name="gaussian_n_to_15_hist_2e4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2133600"/>
            <a:ext cx="4191000" cy="3143250"/>
          </a:xfrm>
          <a:prstGeom prst="rect">
            <a:avLst/>
          </a:prstGeom>
        </p:spPr>
      </p:pic>
      <p:pic>
        <p:nvPicPr>
          <p:cNvPr id="7" name="pm1_n_to_25_hist_2e4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572000" y="2133600"/>
            <a:ext cx="4267200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5715000"/>
            <a:ext cx="7630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Gaussians                                    +/- 1  (note many singulars)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8013" cy="1235075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Bounds from the proof</a:t>
            </a: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228013" cy="4618038"/>
          </a:xfrm>
        </p:spPr>
        <p:txBody>
          <a:bodyPr/>
          <a:lstStyle/>
          <a:p>
            <a:pPr marL="339725" indent="-339725" eaLnBrk="1" hangingPunct="1">
              <a:buFont typeface="Times New Roman" pitchFamily="16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dirty="0" smtClean="0"/>
              <a:t>“C is a sufficiently large const (10</a:t>
            </a:r>
            <a:r>
              <a:rPr lang="en-US" baseline="33000" dirty="0" smtClean="0"/>
              <a:t>4</a:t>
            </a:r>
            <a:r>
              <a:rPr lang="en-US" dirty="0" smtClean="0"/>
              <a:t> suffices)”</a:t>
            </a:r>
          </a:p>
          <a:p>
            <a:pPr marL="339725" indent="-339725" eaLnBrk="1" hangingPunct="1">
              <a:buFont typeface="Times New Roman" pitchFamily="16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dirty="0" smtClean="0"/>
              <a:t>Implied constants in O(...) depend on </a:t>
            </a:r>
            <a:r>
              <a:rPr lang="en-US" dirty="0" err="1" smtClean="0"/>
              <a:t>E|ξ|</a:t>
            </a:r>
            <a:r>
              <a:rPr lang="en-US" baseline="33000" dirty="0" err="1" smtClean="0"/>
              <a:t>C</a:t>
            </a:r>
            <a:endParaRPr lang="en-US" baseline="33000" dirty="0" smtClean="0"/>
          </a:p>
          <a:p>
            <a:pPr marL="1082675" lvl="1" indent="-623888" eaLnBrk="1" hangingPunct="1">
              <a:spcBef>
                <a:spcPts val="800"/>
              </a:spcBef>
              <a:buFont typeface="Times New Roman" pitchFamily="16" charset="0"/>
              <a:buChar char="–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sz="3200" dirty="0" smtClean="0"/>
              <a:t>For ξ = Gaussian, this is 9999!!</a:t>
            </a:r>
          </a:p>
          <a:p>
            <a:pPr marL="339725" indent="-339725" eaLnBrk="1" hangingPunct="1">
              <a:buFont typeface="Times New Roman" pitchFamily="16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dirty="0" smtClean="0"/>
              <a:t>s = n</a:t>
            </a:r>
            <a:r>
              <a:rPr lang="en-US" baseline="33000" dirty="0" smtClean="0"/>
              <a:t>500/C</a:t>
            </a:r>
          </a:p>
          <a:p>
            <a:pPr marL="1082675" lvl="1" indent="-623888" eaLnBrk="1" hangingPunct="1">
              <a:spcBef>
                <a:spcPts val="800"/>
              </a:spcBef>
              <a:buFont typeface="Times New Roman" pitchFamily="16" charset="0"/>
              <a:buChar char="–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sz="3200" dirty="0" smtClean="0"/>
              <a:t>To get s = 10, n ≈ 10</a:t>
            </a:r>
            <a:r>
              <a:rPr lang="en-US" sz="3200" baseline="33000" dirty="0" smtClean="0"/>
              <a:t>20</a:t>
            </a:r>
            <a:r>
              <a:rPr lang="en-US" sz="3200" dirty="0" smtClean="0"/>
              <a:t>?</a:t>
            </a:r>
          </a:p>
          <a:p>
            <a:pPr marL="339725" indent="-339725" eaLnBrk="1" hangingPunct="1">
              <a:buFont typeface="Times New Roman" pitchFamily="16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dirty="0" smtClean="0"/>
              <a:t>Various tail bounds go as n</a:t>
            </a:r>
            <a:r>
              <a:rPr lang="en-US" baseline="33000" dirty="0" smtClean="0"/>
              <a:t>-1/C</a:t>
            </a:r>
          </a:p>
          <a:p>
            <a:pPr marL="1082675" lvl="1" indent="-623888" eaLnBrk="1" hangingPunct="1">
              <a:spcBef>
                <a:spcPts val="800"/>
              </a:spcBef>
              <a:buFont typeface="Times New Roman" pitchFamily="16" charset="0"/>
              <a:buChar char="–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sz="3200" dirty="0" smtClean="0"/>
              <a:t>To get 1% chance of failure, n ≈ 10</a:t>
            </a:r>
            <a:r>
              <a:rPr lang="en-US" sz="3200" baseline="33000" dirty="0" smtClean="0"/>
              <a:t>20000</a:t>
            </a:r>
            <a:r>
              <a:rPr lang="en-US" sz="3200" dirty="0" smtClean="0"/>
              <a:t>??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37</a:t>
            </a:fld>
            <a:endParaRPr lang="en-US" altLang="zh-CN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600200" y="2362200"/>
            <a:ext cx="5486400" cy="1143000"/>
          </a:xfrm>
        </p:spPr>
        <p:txBody>
          <a:bodyPr/>
          <a:lstStyle/>
          <a:p>
            <a:r>
              <a:rPr lang="en-US" altLang="zh-CN" sz="4000" dirty="0" smtClean="0">
                <a:ea typeface="宋体" charset="-122"/>
              </a:rPr>
              <a:t>Good Computation </a:t>
            </a:r>
            <a:r>
              <a:rPr lang="en-US" altLang="zh-CN" sz="4000" dirty="0" smtClean="0">
                <a:ea typeface="宋体" charset="-122"/>
                <a:sym typeface="Wingdings" pitchFamily="2" charset="2"/>
              </a:rPr>
              <a:t> Good Mathematics</a:t>
            </a:r>
            <a:endParaRPr lang="en-US" altLang="zh-CN" sz="4000" dirty="0" smtClean="0">
              <a:ea typeface="宋体" charset="-12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Outline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Random Matrix Headlines</a:t>
            </a:r>
          </a:p>
          <a:p>
            <a:r>
              <a:rPr lang="en-US" altLang="zh-CN" dirty="0" smtClean="0">
                <a:ea typeface="宋体" charset="-122"/>
              </a:rPr>
              <a:t>Crash Course in Theory</a:t>
            </a:r>
          </a:p>
          <a:p>
            <a:r>
              <a:rPr lang="en-US" altLang="zh-CN" dirty="0" smtClean="0">
                <a:ea typeface="宋体" charset="-122"/>
              </a:rPr>
              <a:t>Crash Course on being a Random Matrix Theory user</a:t>
            </a:r>
          </a:p>
          <a:p>
            <a:r>
              <a:rPr lang="en-US" altLang="zh-CN" dirty="0" smtClean="0">
                <a:ea typeface="宋体" charset="-122"/>
              </a:rPr>
              <a:t>How I Got Into This Business: Random Condition Numbers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Good Computations Leads to Good Mathematics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(</a:t>
            </a:r>
            <a:r>
              <a:rPr lang="en-US" altLang="zh-CN" dirty="0" smtClean="0">
                <a:ea typeface="宋体" charset="-122"/>
              </a:rPr>
              <a:t>If Time) Ghosts and Shadows</a:t>
            </a:r>
          </a:p>
          <a:p>
            <a:endParaRPr lang="en-US" altLang="zh-CN" dirty="0" smtClean="0">
              <a:solidFill>
                <a:schemeClr val="bg2">
                  <a:lumMod val="20000"/>
                  <a:lumOff val="80000"/>
                </a:schemeClr>
              </a:solidFill>
              <a:ea typeface="宋体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Outline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Random Matrix Headlines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Crash Course in Theory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Crash Course on being a Random Matrix Theory user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How I Got Into This Business: Random Condition Numbers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Good Computations Leads to Good Mathematics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(If Time) Ghosts and Shadows</a:t>
            </a:r>
          </a:p>
          <a:p>
            <a:endParaRPr lang="en-US" altLang="zh-CN" dirty="0" smtClean="0">
              <a:solidFill>
                <a:schemeClr val="bg2">
                  <a:lumMod val="20000"/>
                  <a:lumOff val="80000"/>
                </a:schemeClr>
              </a:solidFill>
              <a:ea typeface="宋体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Outline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Random Matrix Headlines</a:t>
            </a:r>
          </a:p>
          <a:p>
            <a:r>
              <a:rPr lang="en-US" altLang="zh-CN" dirty="0" smtClean="0">
                <a:ea typeface="宋体" charset="-122"/>
              </a:rPr>
              <a:t>Crash Course in Theory</a:t>
            </a:r>
          </a:p>
          <a:p>
            <a:r>
              <a:rPr lang="en-US" altLang="zh-CN" dirty="0" smtClean="0">
                <a:ea typeface="宋体" charset="-122"/>
              </a:rPr>
              <a:t>Crash Course on being a Random Matrix Theory user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How I Got Into This Business: Random Condition Numbers</a:t>
            </a:r>
          </a:p>
          <a:p>
            <a:r>
              <a:rPr lang="en-US" altLang="zh-CN" dirty="0" smtClean="0">
                <a:ea typeface="宋体" charset="-122"/>
              </a:rPr>
              <a:t>Good Computations Leads to Good Mathematics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(</a:t>
            </a:r>
            <a:r>
              <a:rPr lang="en-US" altLang="zh-CN" dirty="0" smtClean="0">
                <a:ea typeface="宋体" charset="-122"/>
              </a:rPr>
              <a:t>If Time) Ghosts and Shadows</a:t>
            </a:r>
          </a:p>
          <a:p>
            <a:endParaRPr lang="en-US" altLang="zh-CN" dirty="0" smtClean="0">
              <a:solidFill>
                <a:schemeClr val="bg2">
                  <a:lumMod val="20000"/>
                  <a:lumOff val="80000"/>
                </a:schemeClr>
              </a:solidFill>
              <a:ea typeface="宋体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3" descr="starp-f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581400"/>
            <a:ext cx="518160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Eigenvalues of GOE (</a:t>
            </a:r>
            <a:r>
              <a:rPr lang="el-GR" smtClean="0"/>
              <a:t>β</a:t>
            </a:r>
            <a:r>
              <a:rPr lang="en-US" smtClean="0"/>
              <a:t>=1)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Naïve Way:</a:t>
            </a:r>
          </a:p>
          <a:p>
            <a:pPr lvl="1" eaLnBrk="1" hangingPunct="1">
              <a:spcBef>
                <a:spcPct val="0"/>
              </a:spcBef>
              <a:buFont typeface="Arial" charset="0"/>
              <a:buNone/>
            </a:pPr>
            <a:r>
              <a:rPr lang="en-US" dirty="0" smtClean="0"/>
              <a:t>MATLAB®:        </a:t>
            </a:r>
            <a:r>
              <a:rPr lang="en-US" sz="1600" dirty="0" smtClean="0"/>
              <a:t>A=</a:t>
            </a:r>
            <a:r>
              <a:rPr lang="en-US" sz="1600" dirty="0" err="1" smtClean="0"/>
              <a:t>randn</a:t>
            </a:r>
            <a:r>
              <a:rPr lang="en-US" sz="1600" dirty="0" smtClean="0"/>
              <a:t>(n); S=(A+A’)/</a:t>
            </a:r>
            <a:r>
              <a:rPr lang="en-US" sz="1600" dirty="0" err="1" smtClean="0"/>
              <a:t>sqrt</a:t>
            </a:r>
            <a:r>
              <a:rPr lang="en-US" sz="1600" dirty="0" smtClean="0"/>
              <a:t>(2*n);</a:t>
            </a:r>
            <a:r>
              <a:rPr lang="en-US" sz="1600" dirty="0" err="1" smtClean="0"/>
              <a:t>eig</a:t>
            </a:r>
            <a:r>
              <a:rPr lang="en-US" sz="1600" dirty="0" smtClean="0"/>
              <a:t>(S)</a:t>
            </a:r>
          </a:p>
          <a:p>
            <a:pPr lvl="1" eaLnBrk="1" hangingPunct="1">
              <a:spcBef>
                <a:spcPct val="0"/>
              </a:spcBef>
              <a:buFont typeface="Arial" charset="0"/>
              <a:buNone/>
            </a:pPr>
            <a:r>
              <a:rPr lang="en-US" dirty="0" smtClean="0"/>
              <a:t>R: </a:t>
            </a:r>
          </a:p>
          <a:p>
            <a:pPr lvl="1" eaLnBrk="1" hangingPunct="1">
              <a:buFont typeface="Arial" charset="0"/>
              <a:buNone/>
            </a:pPr>
            <a:r>
              <a:rPr lang="en-US" sz="1600" dirty="0" smtClean="0"/>
              <a:t>      A=matrix(</a:t>
            </a:r>
            <a:r>
              <a:rPr lang="en-US" sz="1600" dirty="0" err="1" smtClean="0"/>
              <a:t>rnorm</a:t>
            </a:r>
            <a:r>
              <a:rPr lang="en-US" sz="1600" dirty="0" smtClean="0"/>
              <a:t>(n*n),</a:t>
            </a:r>
            <a:r>
              <a:rPr lang="en-US" sz="1600" dirty="0" err="1" smtClean="0"/>
              <a:t>ncol</a:t>
            </a:r>
            <a:r>
              <a:rPr lang="en-US" sz="1600" dirty="0" smtClean="0"/>
              <a:t>=n);S=(</a:t>
            </a:r>
            <a:r>
              <a:rPr lang="en-US" sz="1600" dirty="0" err="1" smtClean="0"/>
              <a:t>a+t</a:t>
            </a:r>
            <a:r>
              <a:rPr lang="en-US" sz="1600" dirty="0" smtClean="0"/>
              <a:t>(a))/</a:t>
            </a:r>
            <a:r>
              <a:rPr lang="en-US" sz="1600" dirty="0" err="1" smtClean="0"/>
              <a:t>sqrt</a:t>
            </a:r>
            <a:r>
              <a:rPr lang="en-US" sz="1600" dirty="0" smtClean="0"/>
              <a:t>(2*n);</a:t>
            </a:r>
            <a:r>
              <a:rPr lang="en-US" sz="1600" dirty="0" err="1" smtClean="0"/>
              <a:t>eigen</a:t>
            </a:r>
            <a:r>
              <a:rPr lang="en-US" sz="1600" dirty="0" smtClean="0"/>
              <a:t>(</a:t>
            </a:r>
            <a:r>
              <a:rPr lang="en-US" sz="1600" dirty="0" err="1" smtClean="0"/>
              <a:t>S,symmetric</a:t>
            </a:r>
            <a:r>
              <a:rPr lang="en-US" sz="1600" dirty="0" smtClean="0"/>
              <a:t>=</a:t>
            </a:r>
            <a:r>
              <a:rPr lang="en-US" sz="1600" dirty="0" err="1" smtClean="0"/>
              <a:t>T,only.values</a:t>
            </a:r>
            <a:r>
              <a:rPr lang="en-US" sz="1600" dirty="0" smtClean="0"/>
              <a:t>=T)$values;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err="1" smtClean="0"/>
              <a:t>Mathematica</a:t>
            </a:r>
            <a:r>
              <a:rPr lang="en-US" dirty="0" smtClean="0"/>
              <a:t>: </a:t>
            </a:r>
            <a:r>
              <a:rPr lang="en-US" sz="1600" dirty="0" smtClean="0"/>
              <a:t>A=</a:t>
            </a:r>
            <a:r>
              <a:rPr lang="en-US" sz="1600" dirty="0" err="1" smtClean="0"/>
              <a:t>RandomArray</a:t>
            </a:r>
            <a:r>
              <a:rPr lang="en-US" sz="1600" dirty="0" smtClean="0"/>
              <a:t>[</a:t>
            </a:r>
            <a:r>
              <a:rPr lang="en-US" sz="1600" dirty="0" err="1" smtClean="0"/>
              <a:t>NormalDistribution</a:t>
            </a:r>
            <a:r>
              <a:rPr lang="en-US" sz="1600" dirty="0" smtClean="0"/>
              <a:t>[],{</a:t>
            </a:r>
            <a:r>
              <a:rPr lang="en-US" sz="1600" dirty="0" err="1" smtClean="0"/>
              <a:t>n,n</a:t>
            </a:r>
            <a:r>
              <a:rPr lang="en-US" sz="1600" dirty="0" smtClean="0"/>
              <a:t>}];S=(</a:t>
            </a:r>
            <a:r>
              <a:rPr lang="en-US" sz="1600" dirty="0" err="1" smtClean="0"/>
              <a:t>A+Transpose</a:t>
            </a:r>
            <a:r>
              <a:rPr lang="en-US" sz="1600" dirty="0" smtClean="0"/>
              <a:t>[A])/</a:t>
            </a:r>
            <a:r>
              <a:rPr lang="en-US" sz="1600" dirty="0" err="1" smtClean="0"/>
              <a:t>Sqrt</a:t>
            </a:r>
            <a:r>
              <a:rPr lang="en-US" sz="1600" dirty="0" smtClean="0"/>
              <a:t>[n];</a:t>
            </a:r>
            <a:r>
              <a:rPr lang="en-US" sz="1600" dirty="0" err="1" smtClean="0"/>
              <a:t>Eigenvalues</a:t>
            </a:r>
            <a:r>
              <a:rPr lang="en-US" sz="1600" dirty="0" smtClean="0"/>
              <a:t>[s]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41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107237" cy="1239838"/>
          </a:xfrm>
        </p:spPr>
        <p:txBody>
          <a:bodyPr/>
          <a:lstStyle/>
          <a:p>
            <a:pPr eaLnBrk="1" hangingPunct="1"/>
            <a:r>
              <a:rPr lang="en-US" dirty="0" err="1" smtClean="0"/>
              <a:t>Tridiagonal</a:t>
            </a:r>
            <a:r>
              <a:rPr lang="en-US" dirty="0" smtClean="0"/>
              <a:t>  Model More Efficient</a:t>
            </a:r>
          </a:p>
        </p:txBody>
      </p:sp>
      <p:pic>
        <p:nvPicPr>
          <p:cNvPr id="34846" name="Picture 7"/>
          <p:cNvPicPr>
            <a:picLocks noChangeAspect="1" noChangeArrowheads="1"/>
          </p:cNvPicPr>
          <p:nvPr/>
        </p:nvPicPr>
        <p:blipFill>
          <a:blip r:embed="rId3" cstate="print"/>
          <a:srcRect l="19501" t="28835" r="3500" b="32942"/>
          <a:stretch>
            <a:fillRect/>
          </a:stretch>
        </p:blipFill>
        <p:spPr bwMode="auto">
          <a:xfrm>
            <a:off x="1828800" y="2362200"/>
            <a:ext cx="51816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48" name="TextBox 7"/>
          <p:cNvSpPr txBox="1">
            <a:spLocks noChangeArrowheads="1"/>
          </p:cNvSpPr>
          <p:nvPr/>
        </p:nvSpPr>
        <p:spPr bwMode="auto">
          <a:xfrm>
            <a:off x="304800" y="6324600"/>
            <a:ext cx="2620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(Silverstein, Trotter, etc)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029200"/>
            <a:ext cx="3068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Beta </a:t>
            </a:r>
            <a:r>
              <a:rPr lang="en-US" dirty="0" err="1" smtClean="0"/>
              <a:t>Hermite</a:t>
            </a:r>
            <a:r>
              <a:rPr lang="en-US" dirty="0" smtClean="0"/>
              <a:t> ensemble</a:t>
            </a:r>
          </a:p>
          <a:p>
            <a:r>
              <a:rPr lang="en-US" dirty="0" err="1" smtClean="0"/>
              <a:t>g</a:t>
            </a:r>
            <a:r>
              <a:rPr lang="en-US" baseline="-25000" dirty="0" err="1" smtClean="0"/>
              <a:t>i</a:t>
            </a:r>
            <a:r>
              <a:rPr lang="en-US" baseline="-25000" dirty="0" smtClean="0"/>
              <a:t> </a:t>
            </a:r>
            <a:r>
              <a:rPr lang="en-US" dirty="0" smtClean="0"/>
              <a:t>~N(0,2)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0" y="4724400"/>
            <a:ext cx="31854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LAPACK’s  DSTEQR</a:t>
            </a:r>
          </a:p>
          <a:p>
            <a:r>
              <a:rPr lang="en-US" dirty="0" smtClean="0"/>
              <a:t>Storage: O(n) (</a:t>
            </a:r>
            <a:r>
              <a:rPr lang="en-US" dirty="0" err="1" smtClean="0"/>
              <a:t>vs</a:t>
            </a:r>
            <a:r>
              <a:rPr lang="en-US" dirty="0" smtClean="0"/>
              <a:t> O(n</a:t>
            </a:r>
            <a:r>
              <a:rPr lang="en-US" baseline="30000" dirty="0" smtClean="0"/>
              <a:t>2</a:t>
            </a:r>
            <a:r>
              <a:rPr lang="en-US" dirty="0" smtClean="0"/>
              <a:t>))</a:t>
            </a:r>
          </a:p>
          <a:p>
            <a:r>
              <a:rPr lang="en-US" dirty="0" smtClean="0"/>
              <a:t>Time: O(n</a:t>
            </a:r>
            <a:r>
              <a:rPr lang="en-US" baseline="30000" dirty="0" smtClean="0"/>
              <a:t>2</a:t>
            </a:r>
            <a:r>
              <a:rPr lang="en-US" dirty="0" smtClean="0"/>
              <a:t>) (</a:t>
            </a:r>
            <a:r>
              <a:rPr lang="en-US" dirty="0" err="1" smtClean="0"/>
              <a:t>vs</a:t>
            </a:r>
            <a:r>
              <a:rPr lang="en-US" dirty="0" smtClean="0"/>
              <a:t> O(n</a:t>
            </a:r>
            <a:r>
              <a:rPr lang="en-US" baseline="30000" dirty="0" smtClean="0"/>
              <a:t>3</a:t>
            </a:r>
            <a:r>
              <a:rPr lang="en-US" dirty="0" smtClean="0"/>
              <a:t>))</a:t>
            </a:r>
          </a:p>
          <a:p>
            <a:r>
              <a:rPr lang="en-US" dirty="0" smtClean="0"/>
              <a:t>Real Matrices</a:t>
            </a:r>
          </a:p>
          <a:p>
            <a:endParaRPr lang="en-US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42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107237" cy="12398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Histogram without </a:t>
            </a:r>
            <a:r>
              <a:rPr lang="en-US" dirty="0" err="1" smtClean="0"/>
              <a:t>Histogramming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Sturm Sequences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Count #</a:t>
            </a:r>
            <a:r>
              <a:rPr lang="en-US" dirty="0" err="1" smtClean="0"/>
              <a:t>eigs</a:t>
            </a:r>
            <a:r>
              <a:rPr lang="en-US" dirty="0" smtClean="0"/>
              <a:t> &lt; 0.5: Count sign changes in 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smtClean="0"/>
              <a:t>            </a:t>
            </a:r>
            <a:r>
              <a:rPr lang="en-US" dirty="0" err="1" smtClean="0"/>
              <a:t>Det</a:t>
            </a:r>
            <a:r>
              <a:rPr lang="en-US" dirty="0" smtClean="0"/>
              <a:t>( </a:t>
            </a:r>
            <a:r>
              <a:rPr lang="en-US" dirty="0" smtClean="0">
                <a:solidFill>
                  <a:srgbClr val="FF0000"/>
                </a:solidFill>
              </a:rPr>
              <a:t>(A-0.5*I)[1:k,1:k] 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smtClean="0"/>
              <a:t>Count #</a:t>
            </a:r>
            <a:r>
              <a:rPr lang="en-US" dirty="0" err="1" smtClean="0"/>
              <a:t>eigs</a:t>
            </a:r>
            <a:r>
              <a:rPr lang="en-US" dirty="0" smtClean="0"/>
              <a:t> in [</a:t>
            </a:r>
            <a:r>
              <a:rPr lang="en-US" dirty="0" err="1" smtClean="0"/>
              <a:t>x,x+h</a:t>
            </a:r>
            <a:r>
              <a:rPr lang="en-US" dirty="0" smtClean="0"/>
              <a:t>]</a:t>
            </a:r>
          </a:p>
          <a:p>
            <a:pPr lvl="2" eaLnBrk="1" hangingPunct="1">
              <a:buFont typeface="Arial" charset="0"/>
              <a:buNone/>
            </a:pPr>
            <a:r>
              <a:rPr lang="en-US" dirty="0" smtClean="0"/>
              <a:t>    Take difference in number of sign changes at </a:t>
            </a:r>
            <a:r>
              <a:rPr lang="en-US" dirty="0" err="1" smtClean="0"/>
              <a:t>x+h</a:t>
            </a:r>
            <a:r>
              <a:rPr lang="en-US" dirty="0" smtClean="0"/>
              <a:t> and x</a:t>
            </a:r>
          </a:p>
          <a:p>
            <a:pPr lvl="2" eaLnBrk="1" hangingPunct="1">
              <a:buFont typeface="Arial" charset="0"/>
              <a:buNone/>
            </a:pPr>
            <a:endParaRPr lang="en-US" dirty="0" smtClean="0"/>
          </a:p>
          <a:p>
            <a:pPr lvl="2" eaLnBrk="1" hangingPunct="1">
              <a:buFont typeface="Arial" charset="0"/>
              <a:buNone/>
            </a:pPr>
            <a:endParaRPr lang="en-US" dirty="0" smtClean="0"/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533400" y="6172200"/>
            <a:ext cx="61887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Mentioned in </a:t>
            </a:r>
            <a:r>
              <a:rPr lang="en-US" dirty="0" err="1">
                <a:latin typeface="Calibri" pitchFamily="34" charset="0"/>
              </a:rPr>
              <a:t>Dumitriu</a:t>
            </a:r>
            <a:r>
              <a:rPr lang="en-US" dirty="0">
                <a:latin typeface="Calibri" pitchFamily="34" charset="0"/>
              </a:rPr>
              <a:t> and E 2006, </a:t>
            </a: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Used </a:t>
            </a:r>
            <a:r>
              <a:rPr lang="en-US" dirty="0">
                <a:latin typeface="Calibri" pitchFamily="34" charset="0"/>
              </a:rPr>
              <a:t>theoretically in Albrecht, Chan, and E 2008</a:t>
            </a: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3" cstate="print"/>
          <a:srcRect l="28999" t="9332" r="28999" b="53333"/>
          <a:stretch>
            <a:fillRect/>
          </a:stretch>
        </p:blipFill>
        <p:spPr bwMode="auto">
          <a:xfrm>
            <a:off x="304800" y="3810000"/>
            <a:ext cx="33909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3" cstate="print"/>
          <a:srcRect l="28999" t="46666" r="28999" b="17999"/>
          <a:stretch>
            <a:fillRect/>
          </a:stretch>
        </p:blipFill>
        <p:spPr bwMode="auto">
          <a:xfrm>
            <a:off x="4267200" y="3733800"/>
            <a:ext cx="3810000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43</a:t>
            </a:fld>
            <a:endParaRPr lang="en-US" altLang="zh-C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44</a:t>
            </a:fld>
            <a:endParaRPr lang="en-US" altLang="zh-C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990600"/>
            <a:ext cx="3200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 good computational trick is a good theoretical trick!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 l="6500" t="17332" r="3500" b="25333"/>
          <a:stretch>
            <a:fillRect/>
          </a:stretch>
        </p:blipFill>
        <p:spPr bwMode="auto">
          <a:xfrm>
            <a:off x="0" y="304800"/>
            <a:ext cx="60198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4" cstate="print"/>
          <a:srcRect l="6500" t="24001" r="3999" b="26666"/>
          <a:stretch>
            <a:fillRect/>
          </a:stretch>
        </p:blipFill>
        <p:spPr bwMode="auto">
          <a:xfrm>
            <a:off x="0" y="3124200"/>
            <a:ext cx="90312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 rot="1435907">
            <a:off x="1455738" y="1778000"/>
            <a:ext cx="3602037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Finite Semi-Circle Laws for Any Beta!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1435907">
            <a:off x="2489200" y="4524375"/>
            <a:ext cx="37973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Finite Tracy-Widom Laws for Any Beta!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Efficient Tracy </a:t>
            </a:r>
            <a:r>
              <a:rPr lang="en-US" dirty="0" err="1" smtClean="0"/>
              <a:t>Widom</a:t>
            </a:r>
            <a:r>
              <a:rPr lang="en-US" dirty="0" smtClean="0"/>
              <a:t> Simulation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" y="1981200"/>
            <a:ext cx="8991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0188" marR="0" lvl="0" indent="-230188" algn="l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Clr>
                <a:srgbClr val="993333"/>
              </a:buClr>
              <a:buSzTx/>
              <a:buFontTx/>
              <a:buChar char="•"/>
              <a:tabLst/>
              <a:defRPr/>
            </a:pP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Naïve Way:</a:t>
            </a:r>
          </a:p>
          <a:p>
            <a:pPr marL="230188" indent="-230188">
              <a:lnSpc>
                <a:spcPts val="2700"/>
              </a:lnSpc>
              <a:spcAft>
                <a:spcPts val="1400"/>
              </a:spcAft>
              <a:buClr>
                <a:srgbClr val="993333"/>
              </a:buClr>
            </a:pPr>
            <a:r>
              <a:rPr lang="en-US" sz="2000" kern="0" dirty="0" smtClean="0"/>
              <a:t>	A=</a:t>
            </a:r>
            <a:r>
              <a:rPr lang="en-US" sz="2000" kern="0" dirty="0" err="1" smtClean="0"/>
              <a:t>randn</a:t>
            </a:r>
            <a:r>
              <a:rPr lang="en-US" sz="2000" kern="0" dirty="0" smtClean="0"/>
              <a:t>(n); S=(A+A’)/</a:t>
            </a:r>
            <a:r>
              <a:rPr lang="en-US" sz="2000" kern="0" dirty="0" err="1" smtClean="0"/>
              <a:t>sqrt</a:t>
            </a:r>
            <a:r>
              <a:rPr lang="en-US" sz="2000" kern="0" dirty="0" smtClean="0"/>
              <a:t>(2*n);max(</a:t>
            </a:r>
            <a:r>
              <a:rPr lang="en-US" sz="2000" kern="0" dirty="0" err="1" smtClean="0"/>
              <a:t>eig</a:t>
            </a:r>
            <a:r>
              <a:rPr lang="en-US" sz="2000" kern="0" dirty="0" smtClean="0"/>
              <a:t>(S))</a:t>
            </a: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0188" marR="0" lvl="0" indent="-230188" algn="l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Clr>
                <a:srgbClr val="993333"/>
              </a:buClr>
              <a:buSzTx/>
              <a:buFontTx/>
              <a:buChar char="•"/>
              <a:tabLst/>
              <a:defRPr/>
            </a:pPr>
            <a:r>
              <a:rPr lang="en-US" sz="2300" kern="0" dirty="0" smtClean="0">
                <a:latin typeface="+mn-lt"/>
                <a:ea typeface="+mn-ea"/>
              </a:rPr>
              <a:t>Better Way:</a:t>
            </a:r>
          </a:p>
          <a:p>
            <a:pPr marL="230188" marR="0" lvl="0" indent="-230188" algn="l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Clr>
                <a:srgbClr val="993333"/>
              </a:buClr>
              <a:buSzTx/>
              <a:buFontTx/>
              <a:buChar char="•"/>
              <a:tabLst/>
              <a:defRPr/>
            </a:pPr>
            <a:endParaRPr lang="en-US" sz="2300" kern="0" dirty="0" smtClean="0">
              <a:latin typeface="+mn-lt"/>
              <a:ea typeface="+mn-ea"/>
            </a:endParaRPr>
          </a:p>
          <a:p>
            <a:pPr marL="230188" marR="0" lvl="0" indent="-230188" algn="l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Clr>
                <a:srgbClr val="993333"/>
              </a:buClr>
              <a:buSzTx/>
              <a:buFontTx/>
              <a:buChar char="•"/>
              <a:tabLst/>
              <a:defRPr/>
            </a:pPr>
            <a:endParaRPr lang="en-US" sz="2300" kern="0" dirty="0" smtClean="0">
              <a:latin typeface="+mn-lt"/>
              <a:ea typeface="+mn-ea"/>
            </a:endParaRPr>
          </a:p>
          <a:p>
            <a:pPr marL="230188" marR="0" lvl="0" indent="-230188" algn="l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Clr>
                <a:srgbClr val="993333"/>
              </a:buClr>
              <a:buSzTx/>
              <a:buFontTx/>
              <a:buChar char="•"/>
              <a:tabLst/>
              <a:defRPr/>
            </a:pPr>
            <a:endParaRPr lang="en-US" sz="2300" kern="0" dirty="0" smtClean="0">
              <a:latin typeface="+mn-lt"/>
              <a:ea typeface="+mn-ea"/>
            </a:endParaRPr>
          </a:p>
          <a:p>
            <a:pPr marL="230188" marR="0" lvl="0" indent="-230188" algn="l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Clr>
                <a:srgbClr val="993333"/>
              </a:buClr>
              <a:buSzTx/>
              <a:buFontTx/>
              <a:buChar char="•"/>
              <a:tabLst/>
              <a:defRPr/>
            </a:pPr>
            <a:endParaRPr lang="en-US" sz="2300" kern="0" dirty="0" smtClean="0">
              <a:latin typeface="+mn-lt"/>
              <a:ea typeface="+mn-ea"/>
            </a:endParaRPr>
          </a:p>
          <a:p>
            <a:pPr marL="230188" marR="0" lvl="0" indent="-230188" algn="l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Clr>
                <a:srgbClr val="993333"/>
              </a:buClr>
              <a:buSzTx/>
              <a:buFontTx/>
              <a:buChar char="•"/>
              <a:tabLst/>
              <a:defRPr/>
            </a:pPr>
            <a:r>
              <a:rPr lang="en-US" sz="2300" kern="0" dirty="0" smtClean="0">
                <a:latin typeface="+mn-lt"/>
                <a:ea typeface="+mn-ea"/>
              </a:rPr>
              <a:t>Only create the 10n</a:t>
            </a:r>
            <a:r>
              <a:rPr lang="en-US" sz="2300" kern="0" baseline="30000" dirty="0" smtClean="0">
                <a:latin typeface="+mn-lt"/>
                <a:ea typeface="+mn-ea"/>
              </a:rPr>
              <a:t>1/3</a:t>
            </a:r>
            <a:r>
              <a:rPr lang="en-US" sz="2300" kern="0" dirty="0" smtClean="0">
                <a:latin typeface="+mn-lt"/>
                <a:ea typeface="+mn-ea"/>
              </a:rPr>
              <a:t> initial segment of the diagonal and off-diagonal as the “Airy” function tells us that the max </a:t>
            </a:r>
            <a:r>
              <a:rPr lang="en-US" sz="2300" kern="0" dirty="0" err="1" smtClean="0">
                <a:latin typeface="+mn-lt"/>
                <a:ea typeface="+mn-ea"/>
              </a:rPr>
              <a:t>eig</a:t>
            </a:r>
            <a:r>
              <a:rPr lang="en-US" sz="2300" kern="0" dirty="0" smtClean="0">
                <a:latin typeface="+mn-lt"/>
                <a:ea typeface="+mn-ea"/>
              </a:rPr>
              <a:t> hardly depends on the rest</a:t>
            </a:r>
          </a:p>
          <a:p>
            <a:pPr marL="230188" marR="0" lvl="0" indent="-230188" algn="l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Clr>
                <a:srgbClr val="993333"/>
              </a:buClr>
              <a:buSzTx/>
              <a:buFontTx/>
              <a:buChar char="•"/>
              <a:tabLst/>
              <a:defRPr/>
            </a:pPr>
            <a:endParaRPr lang="en-US" sz="2300" kern="0" dirty="0" smtClean="0">
              <a:latin typeface="+mn-lt"/>
              <a:ea typeface="+mn-ea"/>
            </a:endParaRPr>
          </a:p>
          <a:p>
            <a:pPr marL="230188" marR="0" lvl="0" indent="-230188" algn="l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ts val="1400"/>
              </a:spcAft>
              <a:buClr>
                <a:srgbClr val="993333"/>
              </a:buClr>
              <a:buSzTx/>
              <a:buFontTx/>
              <a:buChar char="•"/>
              <a:tabLst/>
              <a:defRPr/>
            </a:pP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kern="0" dirty="0" smtClean="0">
                <a:latin typeface="+mn-lt"/>
              </a:rPr>
              <a:t>		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 l="19501" t="28835" r="3500" b="32942"/>
          <a:stretch>
            <a:fillRect/>
          </a:stretch>
        </p:blipFill>
        <p:spPr bwMode="auto">
          <a:xfrm>
            <a:off x="609600" y="3505200"/>
            <a:ext cx="51816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45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Operator – the best way</a:t>
            </a:r>
            <a:endParaRPr lang="en-US" dirty="0"/>
          </a:p>
        </p:txBody>
      </p:sp>
      <p:grpSp>
        <p:nvGrpSpPr>
          <p:cNvPr id="26" name="Group 67"/>
          <p:cNvGrpSpPr>
            <a:grpSpLocks noChangeAspect="1"/>
          </p:cNvGrpSpPr>
          <p:nvPr/>
        </p:nvGrpSpPr>
        <p:grpSpPr bwMode="auto">
          <a:xfrm>
            <a:off x="1828800" y="4724400"/>
            <a:ext cx="2438400" cy="762000"/>
            <a:chOff x="2112" y="960"/>
            <a:chExt cx="1536" cy="480"/>
          </a:xfrm>
        </p:grpSpPr>
        <p:sp>
          <p:nvSpPr>
            <p:cNvPr id="27" name="AutoShape 68"/>
            <p:cNvSpPr>
              <a:spLocks noChangeAspect="1" noChangeArrowheads="1" noTextEdit="1"/>
            </p:cNvSpPr>
            <p:nvPr/>
          </p:nvSpPr>
          <p:spPr bwMode="auto">
            <a:xfrm>
              <a:off x="2112" y="960"/>
              <a:ext cx="153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69"/>
            <p:cNvSpPr>
              <a:spLocks noChangeShapeType="1"/>
            </p:cNvSpPr>
            <p:nvPr/>
          </p:nvSpPr>
          <p:spPr bwMode="auto">
            <a:xfrm>
              <a:off x="2141" y="1194"/>
              <a:ext cx="274" cy="1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70"/>
            <p:cNvSpPr>
              <a:spLocks noChangeShapeType="1"/>
            </p:cNvSpPr>
            <p:nvPr/>
          </p:nvSpPr>
          <p:spPr bwMode="auto">
            <a:xfrm flipV="1">
              <a:off x="3045" y="1337"/>
              <a:ext cx="22" cy="11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71"/>
            <p:cNvSpPr>
              <a:spLocks noChangeShapeType="1"/>
            </p:cNvSpPr>
            <p:nvPr/>
          </p:nvSpPr>
          <p:spPr bwMode="auto">
            <a:xfrm>
              <a:off x="3067" y="1340"/>
              <a:ext cx="32" cy="6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2"/>
            <p:cNvSpPr>
              <a:spLocks noChangeShapeType="1"/>
            </p:cNvSpPr>
            <p:nvPr/>
          </p:nvSpPr>
          <p:spPr bwMode="auto">
            <a:xfrm flipV="1">
              <a:off x="3103" y="1216"/>
              <a:ext cx="42" cy="189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73"/>
            <p:cNvSpPr>
              <a:spLocks noChangeShapeType="1"/>
            </p:cNvSpPr>
            <p:nvPr/>
          </p:nvSpPr>
          <p:spPr bwMode="auto">
            <a:xfrm>
              <a:off x="3145" y="1216"/>
              <a:ext cx="102" cy="1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74"/>
            <p:cNvSpPr>
              <a:spLocks noChangeShapeType="1"/>
            </p:cNvSpPr>
            <p:nvPr/>
          </p:nvSpPr>
          <p:spPr bwMode="auto">
            <a:xfrm>
              <a:off x="3027" y="1194"/>
              <a:ext cx="234" cy="1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75"/>
            <p:cNvSpPr>
              <a:spLocks noChangeArrowheads="1"/>
            </p:cNvSpPr>
            <p:nvPr/>
          </p:nvSpPr>
          <p:spPr bwMode="auto">
            <a:xfrm>
              <a:off x="3574" y="1093"/>
              <a:ext cx="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/>
                <a:t>,</a:t>
              </a:r>
              <a:endParaRPr lang="en-US" altLang="zh-CN"/>
            </a:p>
          </p:txBody>
        </p:sp>
        <p:sp>
          <p:nvSpPr>
            <p:cNvPr id="35" name="Rectangle 76"/>
            <p:cNvSpPr>
              <a:spLocks noChangeArrowheads="1"/>
            </p:cNvSpPr>
            <p:nvPr/>
          </p:nvSpPr>
          <p:spPr bwMode="auto">
            <a:xfrm>
              <a:off x="3288" y="1093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/>
                <a:t>dW </a:t>
              </a:r>
              <a:endParaRPr lang="en-US" altLang="zh-CN"/>
            </a:p>
          </p:txBody>
        </p:sp>
        <p:sp>
          <p:nvSpPr>
            <p:cNvPr id="36" name="Rectangle 77"/>
            <p:cNvSpPr>
              <a:spLocks noChangeArrowheads="1"/>
            </p:cNvSpPr>
            <p:nvPr/>
          </p:nvSpPr>
          <p:spPr bwMode="auto">
            <a:xfrm>
              <a:off x="3148" y="1226"/>
              <a:ext cx="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/>
                <a:t>β</a:t>
              </a:r>
              <a:endParaRPr lang="en-US" altLang="zh-CN"/>
            </a:p>
          </p:txBody>
        </p:sp>
        <p:sp>
          <p:nvSpPr>
            <p:cNvPr id="37" name="Rectangle 78"/>
            <p:cNvSpPr>
              <a:spLocks noChangeArrowheads="1"/>
            </p:cNvSpPr>
            <p:nvPr/>
          </p:nvSpPr>
          <p:spPr bwMode="auto">
            <a:xfrm>
              <a:off x="3103" y="995"/>
              <a:ext cx="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/>
                <a:t>2</a:t>
              </a:r>
              <a:endParaRPr lang="en-US" altLang="zh-CN"/>
            </a:p>
          </p:txBody>
        </p:sp>
        <p:sp>
          <p:nvSpPr>
            <p:cNvPr id="38" name="Rectangle 79"/>
            <p:cNvSpPr>
              <a:spLocks noChangeArrowheads="1"/>
            </p:cNvSpPr>
            <p:nvPr/>
          </p:nvSpPr>
          <p:spPr bwMode="auto">
            <a:xfrm>
              <a:off x="2940" y="1093"/>
              <a:ext cx="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/>
                <a:t>  </a:t>
              </a:r>
              <a:endParaRPr lang="en-US" altLang="zh-CN"/>
            </a:p>
          </p:txBody>
        </p:sp>
        <p:sp>
          <p:nvSpPr>
            <p:cNvPr id="39" name="Rectangle 80"/>
            <p:cNvSpPr>
              <a:spLocks noChangeArrowheads="1"/>
            </p:cNvSpPr>
            <p:nvPr/>
          </p:nvSpPr>
          <p:spPr bwMode="auto">
            <a:xfrm>
              <a:off x="2589" y="1093"/>
              <a:ext cx="2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 dirty="0"/>
                <a:t>  x  </a:t>
              </a:r>
              <a:endParaRPr lang="en-US" altLang="zh-CN" dirty="0"/>
            </a:p>
          </p:txBody>
        </p:sp>
        <p:sp>
          <p:nvSpPr>
            <p:cNvPr id="40" name="Rectangle 81"/>
            <p:cNvSpPr>
              <a:spLocks noChangeArrowheads="1"/>
            </p:cNvSpPr>
            <p:nvPr/>
          </p:nvSpPr>
          <p:spPr bwMode="auto">
            <a:xfrm>
              <a:off x="2415" y="1093"/>
              <a:ext cx="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/>
                <a:t>  </a:t>
              </a:r>
              <a:endParaRPr lang="en-US" altLang="zh-CN"/>
            </a:p>
          </p:txBody>
        </p:sp>
        <p:sp>
          <p:nvSpPr>
            <p:cNvPr id="41" name="Rectangle 82"/>
            <p:cNvSpPr>
              <a:spLocks noChangeArrowheads="1"/>
            </p:cNvSpPr>
            <p:nvPr/>
          </p:nvSpPr>
          <p:spPr bwMode="auto">
            <a:xfrm>
              <a:off x="2150" y="1215"/>
              <a:ext cx="1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/>
                <a:t>dx</a:t>
              </a:r>
              <a:endParaRPr lang="en-US" altLang="zh-CN"/>
            </a:p>
          </p:txBody>
        </p:sp>
        <p:sp>
          <p:nvSpPr>
            <p:cNvPr id="42" name="Rectangle 83"/>
            <p:cNvSpPr>
              <a:spLocks noChangeArrowheads="1"/>
            </p:cNvSpPr>
            <p:nvPr/>
          </p:nvSpPr>
          <p:spPr bwMode="auto">
            <a:xfrm>
              <a:off x="2195" y="995"/>
              <a:ext cx="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 dirty="0"/>
                <a:t>d</a:t>
              </a:r>
              <a:endParaRPr lang="en-US" altLang="zh-CN" dirty="0"/>
            </a:p>
          </p:txBody>
        </p:sp>
        <p:sp>
          <p:nvSpPr>
            <p:cNvPr id="43" name="Rectangle 84"/>
            <p:cNvSpPr>
              <a:spLocks noChangeArrowheads="1"/>
            </p:cNvSpPr>
            <p:nvPr/>
          </p:nvSpPr>
          <p:spPr bwMode="auto">
            <a:xfrm>
              <a:off x="2339" y="1203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1100" dirty="0"/>
                <a:t>2</a:t>
              </a:r>
              <a:endParaRPr lang="en-US" altLang="zh-CN" dirty="0"/>
            </a:p>
          </p:txBody>
        </p:sp>
        <p:sp>
          <p:nvSpPr>
            <p:cNvPr id="44" name="Rectangle 85"/>
            <p:cNvSpPr>
              <a:spLocks noChangeArrowheads="1"/>
            </p:cNvSpPr>
            <p:nvPr/>
          </p:nvSpPr>
          <p:spPr bwMode="auto">
            <a:xfrm>
              <a:off x="2294" y="984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1100"/>
                <a:t>2</a:t>
              </a:r>
              <a:endParaRPr lang="en-US" altLang="zh-CN"/>
            </a:p>
          </p:txBody>
        </p:sp>
        <p:sp>
          <p:nvSpPr>
            <p:cNvPr id="45" name="Rectangle 86"/>
            <p:cNvSpPr>
              <a:spLocks noChangeArrowheads="1"/>
            </p:cNvSpPr>
            <p:nvPr/>
          </p:nvSpPr>
          <p:spPr bwMode="auto">
            <a:xfrm>
              <a:off x="2847" y="1076"/>
              <a:ext cx="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>
                  <a:latin typeface="Symbol" pitchFamily="18" charset="2"/>
                </a:rPr>
                <a:t>+</a:t>
              </a:r>
              <a:endParaRPr lang="en-US" altLang="zh-CN"/>
            </a:p>
          </p:txBody>
        </p:sp>
        <p:sp>
          <p:nvSpPr>
            <p:cNvPr id="46" name="Rectangle 87"/>
            <p:cNvSpPr>
              <a:spLocks noChangeArrowheads="1"/>
            </p:cNvSpPr>
            <p:nvPr/>
          </p:nvSpPr>
          <p:spPr bwMode="auto">
            <a:xfrm>
              <a:off x="2500" y="1076"/>
              <a:ext cx="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 dirty="0">
                  <a:latin typeface="Symbol" pitchFamily="18" charset="2"/>
                </a:rPr>
                <a:t>-</a:t>
              </a:r>
              <a:endParaRPr lang="en-US" altLang="zh-CN" dirty="0"/>
            </a:p>
          </p:txBody>
        </p:sp>
      </p:grp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2" cstate="print"/>
          <a:srcRect l="19501" t="28835" r="3500" b="32942"/>
          <a:stretch>
            <a:fillRect/>
          </a:stretch>
        </p:blipFill>
        <p:spPr bwMode="auto">
          <a:xfrm>
            <a:off x="609600" y="2209800"/>
            <a:ext cx="51816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5943600" y="3048000"/>
            <a:ext cx="174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converges to</a:t>
            </a:r>
            <a:endParaRPr lang="en-US" dirty="0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46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Distributions you have seen are asymptotic limits!  </a:t>
            </a:r>
          </a:p>
          <a:p>
            <a:r>
              <a:rPr lang="en-US" dirty="0" smtClean="0"/>
              <a:t>The matrices were left behind. </a:t>
            </a:r>
          </a:p>
          <a:p>
            <a:r>
              <a:rPr lang="en-US" dirty="0" smtClean="0"/>
              <a:t> Now we have stochastic operators whose distributions themselves can be studied.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47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Tracy </a:t>
            </a:r>
            <a:r>
              <a:rPr lang="en-US" dirty="0" err="1" smtClean="0"/>
              <a:t>Widom</a:t>
            </a:r>
            <a:r>
              <a:rPr lang="en-US" dirty="0" smtClean="0"/>
              <a:t> Best Way</a:t>
            </a:r>
            <a:endParaRPr lang="en-US" dirty="0"/>
          </a:p>
        </p:txBody>
      </p:sp>
      <p:grpSp>
        <p:nvGrpSpPr>
          <p:cNvPr id="47" name="Group 67"/>
          <p:cNvGrpSpPr>
            <a:grpSpLocks noChangeAspect="1"/>
          </p:cNvGrpSpPr>
          <p:nvPr/>
        </p:nvGrpSpPr>
        <p:grpSpPr bwMode="auto">
          <a:xfrm>
            <a:off x="2362200" y="2209800"/>
            <a:ext cx="2438400" cy="762000"/>
            <a:chOff x="2112" y="960"/>
            <a:chExt cx="1536" cy="480"/>
          </a:xfrm>
        </p:grpSpPr>
        <p:sp>
          <p:nvSpPr>
            <p:cNvPr id="48" name="AutoShape 68"/>
            <p:cNvSpPr>
              <a:spLocks noChangeAspect="1" noChangeArrowheads="1" noTextEdit="1"/>
            </p:cNvSpPr>
            <p:nvPr/>
          </p:nvSpPr>
          <p:spPr bwMode="auto">
            <a:xfrm>
              <a:off x="2112" y="960"/>
              <a:ext cx="153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69"/>
            <p:cNvSpPr>
              <a:spLocks noChangeShapeType="1"/>
            </p:cNvSpPr>
            <p:nvPr/>
          </p:nvSpPr>
          <p:spPr bwMode="auto">
            <a:xfrm>
              <a:off x="2141" y="1194"/>
              <a:ext cx="274" cy="1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70"/>
            <p:cNvSpPr>
              <a:spLocks noChangeShapeType="1"/>
            </p:cNvSpPr>
            <p:nvPr/>
          </p:nvSpPr>
          <p:spPr bwMode="auto">
            <a:xfrm flipV="1">
              <a:off x="3045" y="1337"/>
              <a:ext cx="22" cy="11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71"/>
            <p:cNvSpPr>
              <a:spLocks noChangeShapeType="1"/>
            </p:cNvSpPr>
            <p:nvPr/>
          </p:nvSpPr>
          <p:spPr bwMode="auto">
            <a:xfrm>
              <a:off x="3067" y="1340"/>
              <a:ext cx="32" cy="6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72"/>
            <p:cNvSpPr>
              <a:spLocks noChangeShapeType="1"/>
            </p:cNvSpPr>
            <p:nvPr/>
          </p:nvSpPr>
          <p:spPr bwMode="auto">
            <a:xfrm flipV="1">
              <a:off x="3103" y="1216"/>
              <a:ext cx="42" cy="189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73"/>
            <p:cNvSpPr>
              <a:spLocks noChangeShapeType="1"/>
            </p:cNvSpPr>
            <p:nvPr/>
          </p:nvSpPr>
          <p:spPr bwMode="auto">
            <a:xfrm>
              <a:off x="3145" y="1216"/>
              <a:ext cx="102" cy="1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74"/>
            <p:cNvSpPr>
              <a:spLocks noChangeShapeType="1"/>
            </p:cNvSpPr>
            <p:nvPr/>
          </p:nvSpPr>
          <p:spPr bwMode="auto">
            <a:xfrm>
              <a:off x="3027" y="1194"/>
              <a:ext cx="234" cy="1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Rectangle 75"/>
            <p:cNvSpPr>
              <a:spLocks noChangeArrowheads="1"/>
            </p:cNvSpPr>
            <p:nvPr/>
          </p:nvSpPr>
          <p:spPr bwMode="auto">
            <a:xfrm>
              <a:off x="3574" y="1093"/>
              <a:ext cx="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/>
                <a:t>,</a:t>
              </a:r>
              <a:endParaRPr lang="en-US" altLang="zh-CN"/>
            </a:p>
          </p:txBody>
        </p:sp>
        <p:sp>
          <p:nvSpPr>
            <p:cNvPr id="56" name="Rectangle 76"/>
            <p:cNvSpPr>
              <a:spLocks noChangeArrowheads="1"/>
            </p:cNvSpPr>
            <p:nvPr/>
          </p:nvSpPr>
          <p:spPr bwMode="auto">
            <a:xfrm>
              <a:off x="3288" y="1093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/>
                <a:t>dW </a:t>
              </a:r>
              <a:endParaRPr lang="en-US" altLang="zh-CN"/>
            </a:p>
          </p:txBody>
        </p:sp>
        <p:sp>
          <p:nvSpPr>
            <p:cNvPr id="57" name="Rectangle 77"/>
            <p:cNvSpPr>
              <a:spLocks noChangeArrowheads="1"/>
            </p:cNvSpPr>
            <p:nvPr/>
          </p:nvSpPr>
          <p:spPr bwMode="auto">
            <a:xfrm>
              <a:off x="3148" y="1226"/>
              <a:ext cx="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/>
                <a:t>β</a:t>
              </a:r>
              <a:endParaRPr lang="en-US" altLang="zh-CN"/>
            </a:p>
          </p:txBody>
        </p:sp>
        <p:sp>
          <p:nvSpPr>
            <p:cNvPr id="58" name="Rectangle 78"/>
            <p:cNvSpPr>
              <a:spLocks noChangeArrowheads="1"/>
            </p:cNvSpPr>
            <p:nvPr/>
          </p:nvSpPr>
          <p:spPr bwMode="auto">
            <a:xfrm>
              <a:off x="3103" y="995"/>
              <a:ext cx="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/>
                <a:t>2</a:t>
              </a:r>
              <a:endParaRPr lang="en-US" altLang="zh-CN"/>
            </a:p>
          </p:txBody>
        </p:sp>
        <p:sp>
          <p:nvSpPr>
            <p:cNvPr id="59" name="Rectangle 79"/>
            <p:cNvSpPr>
              <a:spLocks noChangeArrowheads="1"/>
            </p:cNvSpPr>
            <p:nvPr/>
          </p:nvSpPr>
          <p:spPr bwMode="auto">
            <a:xfrm>
              <a:off x="2940" y="1093"/>
              <a:ext cx="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/>
                <a:t>  </a:t>
              </a:r>
              <a:endParaRPr lang="en-US" altLang="zh-CN"/>
            </a:p>
          </p:txBody>
        </p:sp>
        <p:sp>
          <p:nvSpPr>
            <p:cNvPr id="60" name="Rectangle 80"/>
            <p:cNvSpPr>
              <a:spLocks noChangeArrowheads="1"/>
            </p:cNvSpPr>
            <p:nvPr/>
          </p:nvSpPr>
          <p:spPr bwMode="auto">
            <a:xfrm>
              <a:off x="2589" y="1093"/>
              <a:ext cx="2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 dirty="0"/>
                <a:t>  x  </a:t>
              </a:r>
              <a:endParaRPr lang="en-US" altLang="zh-CN" dirty="0"/>
            </a:p>
          </p:txBody>
        </p:sp>
        <p:sp>
          <p:nvSpPr>
            <p:cNvPr id="61" name="Rectangle 81"/>
            <p:cNvSpPr>
              <a:spLocks noChangeArrowheads="1"/>
            </p:cNvSpPr>
            <p:nvPr/>
          </p:nvSpPr>
          <p:spPr bwMode="auto">
            <a:xfrm>
              <a:off x="2415" y="1093"/>
              <a:ext cx="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/>
                <a:t>  </a:t>
              </a:r>
              <a:endParaRPr lang="en-US" altLang="zh-CN"/>
            </a:p>
          </p:txBody>
        </p:sp>
        <p:sp>
          <p:nvSpPr>
            <p:cNvPr id="62" name="Rectangle 82"/>
            <p:cNvSpPr>
              <a:spLocks noChangeArrowheads="1"/>
            </p:cNvSpPr>
            <p:nvPr/>
          </p:nvSpPr>
          <p:spPr bwMode="auto">
            <a:xfrm>
              <a:off x="2150" y="1215"/>
              <a:ext cx="1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/>
                <a:t>dx</a:t>
              </a:r>
              <a:endParaRPr lang="en-US" altLang="zh-CN"/>
            </a:p>
          </p:txBody>
        </p:sp>
        <p:sp>
          <p:nvSpPr>
            <p:cNvPr id="63" name="Rectangle 83"/>
            <p:cNvSpPr>
              <a:spLocks noChangeArrowheads="1"/>
            </p:cNvSpPr>
            <p:nvPr/>
          </p:nvSpPr>
          <p:spPr bwMode="auto">
            <a:xfrm>
              <a:off x="2195" y="995"/>
              <a:ext cx="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 dirty="0"/>
                <a:t>d</a:t>
              </a:r>
              <a:endParaRPr lang="en-US" altLang="zh-CN" dirty="0"/>
            </a:p>
          </p:txBody>
        </p:sp>
        <p:sp>
          <p:nvSpPr>
            <p:cNvPr id="64" name="Rectangle 84"/>
            <p:cNvSpPr>
              <a:spLocks noChangeArrowheads="1"/>
            </p:cNvSpPr>
            <p:nvPr/>
          </p:nvSpPr>
          <p:spPr bwMode="auto">
            <a:xfrm>
              <a:off x="2339" y="1203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1100" dirty="0"/>
                <a:t>2</a:t>
              </a:r>
              <a:endParaRPr lang="en-US" altLang="zh-CN" dirty="0"/>
            </a:p>
          </p:txBody>
        </p:sp>
        <p:sp>
          <p:nvSpPr>
            <p:cNvPr id="65" name="Rectangle 85"/>
            <p:cNvSpPr>
              <a:spLocks noChangeArrowheads="1"/>
            </p:cNvSpPr>
            <p:nvPr/>
          </p:nvSpPr>
          <p:spPr bwMode="auto">
            <a:xfrm>
              <a:off x="2294" y="984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1100"/>
                <a:t>2</a:t>
              </a:r>
              <a:endParaRPr lang="en-US" altLang="zh-CN"/>
            </a:p>
          </p:txBody>
        </p:sp>
        <p:sp>
          <p:nvSpPr>
            <p:cNvPr id="66" name="Rectangle 86"/>
            <p:cNvSpPr>
              <a:spLocks noChangeArrowheads="1"/>
            </p:cNvSpPr>
            <p:nvPr/>
          </p:nvSpPr>
          <p:spPr bwMode="auto">
            <a:xfrm>
              <a:off x="2847" y="1076"/>
              <a:ext cx="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>
                  <a:latin typeface="Symbol" pitchFamily="18" charset="2"/>
                </a:rPr>
                <a:t>+</a:t>
              </a:r>
              <a:endParaRPr lang="en-US" altLang="zh-CN"/>
            </a:p>
          </p:txBody>
        </p:sp>
        <p:sp>
          <p:nvSpPr>
            <p:cNvPr id="67" name="Rectangle 87"/>
            <p:cNvSpPr>
              <a:spLocks noChangeArrowheads="1"/>
            </p:cNvSpPr>
            <p:nvPr/>
          </p:nvSpPr>
          <p:spPr bwMode="auto">
            <a:xfrm>
              <a:off x="2500" y="1076"/>
              <a:ext cx="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zh-CN" sz="2000" dirty="0">
                  <a:latin typeface="Symbol" pitchFamily="18" charset="2"/>
                </a:rPr>
                <a:t>-</a:t>
              </a:r>
              <a:endParaRPr lang="en-US" altLang="zh-CN" dirty="0"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0" y="3505200"/>
            <a:ext cx="869019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MATLAB:</a:t>
            </a:r>
          </a:p>
          <a:p>
            <a:r>
              <a:rPr lang="en-US" dirty="0" smtClean="0"/>
              <a:t>Diagonal =(-2/h^2)*ones(1,N) – x +(2/</a:t>
            </a:r>
            <a:r>
              <a:rPr lang="en-US" dirty="0" err="1" smtClean="0"/>
              <a:t>sqrt</a:t>
            </a:r>
            <a:r>
              <a:rPr lang="en-US" dirty="0" smtClean="0"/>
              <a:t>(beta))*</a:t>
            </a:r>
            <a:r>
              <a:rPr lang="en-US" dirty="0" err="1" smtClean="0"/>
              <a:t>randn</a:t>
            </a:r>
            <a:r>
              <a:rPr lang="en-US" dirty="0" smtClean="0"/>
              <a:t>(1,N)/</a:t>
            </a:r>
            <a:r>
              <a:rPr lang="en-US" dirty="0" err="1" smtClean="0"/>
              <a:t>sqrt</a:t>
            </a:r>
            <a:r>
              <a:rPr lang="en-US" dirty="0" smtClean="0"/>
              <a:t>(h)</a:t>
            </a:r>
          </a:p>
          <a:p>
            <a:r>
              <a:rPr lang="en-US" dirty="0" smtClean="0"/>
              <a:t>Off Diagonal = (1/h^2)*ones(1,N-1)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See  applications by Alex </a:t>
            </a:r>
            <a:r>
              <a:rPr lang="en-US" dirty="0" err="1" smtClean="0"/>
              <a:t>Bloemendal</a:t>
            </a:r>
            <a:r>
              <a:rPr lang="en-US" dirty="0" smtClean="0"/>
              <a:t>, </a:t>
            </a:r>
            <a:r>
              <a:rPr lang="en-US" dirty="0" err="1" smtClean="0"/>
              <a:t>Balint</a:t>
            </a:r>
            <a:r>
              <a:rPr lang="en-US" dirty="0" smtClean="0"/>
              <a:t> </a:t>
            </a:r>
            <a:r>
              <a:rPr lang="en-US" dirty="0" err="1" smtClean="0"/>
              <a:t>Virag</a:t>
            </a:r>
            <a:r>
              <a:rPr lang="en-US" dirty="0" smtClean="0"/>
              <a:t> etc.</a:t>
            </a:r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48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Outline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Random Matrix Headlines</a:t>
            </a:r>
          </a:p>
          <a:p>
            <a:r>
              <a:rPr lang="en-US" altLang="zh-CN" dirty="0" smtClean="0">
                <a:ea typeface="宋体" charset="-122"/>
              </a:rPr>
              <a:t>Crash Course in Theory</a:t>
            </a:r>
          </a:p>
          <a:p>
            <a:r>
              <a:rPr lang="en-US" altLang="zh-CN" dirty="0" smtClean="0">
                <a:ea typeface="宋体" charset="-122"/>
              </a:rPr>
              <a:t>Crash Course on being a Random Matrix Theory user</a:t>
            </a:r>
          </a:p>
          <a:p>
            <a:r>
              <a:rPr lang="en-US" altLang="zh-CN" dirty="0" smtClean="0">
                <a:ea typeface="宋体" charset="-122"/>
              </a:rPr>
              <a:t>How I Got Into This Business: Random Condition Numbers</a:t>
            </a:r>
          </a:p>
          <a:p>
            <a:r>
              <a:rPr lang="en-US" altLang="zh-CN" dirty="0" smtClean="0">
                <a:ea typeface="宋体" charset="-122"/>
              </a:rPr>
              <a:t>Good Computations Leads to Good Mathematics</a:t>
            </a:r>
          </a:p>
          <a:p>
            <a:r>
              <a: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宋体" charset="-122"/>
              </a:rPr>
              <a:t>(If Time) Ghosts and Shadows</a:t>
            </a:r>
          </a:p>
          <a:p>
            <a:endParaRPr lang="en-US" altLang="zh-CN" dirty="0" smtClean="0">
              <a:solidFill>
                <a:schemeClr val="bg2">
                  <a:lumMod val="20000"/>
                  <a:lumOff val="80000"/>
                </a:schemeClr>
              </a:solidFill>
              <a:ea typeface="宋体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49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 cstate="print"/>
          <a:srcRect l="50810" t="19690" r="27414" b="36554"/>
          <a:stretch>
            <a:fillRect/>
          </a:stretch>
        </p:blipFill>
        <p:spPr bwMode="auto">
          <a:xfrm>
            <a:off x="152400" y="381000"/>
            <a:ext cx="3962400" cy="566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 cstate="print"/>
          <a:srcRect l="6154" t="19620" r="47131" b="32385"/>
          <a:stretch>
            <a:fillRect/>
          </a:stretch>
        </p:blipFill>
        <p:spPr bwMode="auto">
          <a:xfrm>
            <a:off x="4187825" y="533400"/>
            <a:ext cx="5076825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087813" y="2971800"/>
            <a:ext cx="4648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altLang="zh-CN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The method of Ghosts and Shadows </a:t>
            </a:r>
            <a:br>
              <a:rPr lang="en-US" dirty="0" smtClean="0"/>
            </a:br>
            <a:r>
              <a:rPr lang="en-US" dirty="0" smtClean="0"/>
              <a:t>for Beta Ensembles</a:t>
            </a:r>
          </a:p>
        </p:txBody>
      </p:sp>
      <p:pic>
        <p:nvPicPr>
          <p:cNvPr id="25604" name="Picture 5" descr="http://wdfyfe.files.wordpress.com/2011/03/gho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0480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Page </a:t>
            </a:r>
            <a:fld id="{522A2C48-B569-4DB1-BB6A-13A7FD7F8346}" type="slidenum">
              <a:rPr lang="en-US" altLang="zh-CN" smtClean="0"/>
              <a:pPr>
                <a:defRPr/>
              </a:pPr>
              <a:t>50</a:t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Introduction to Ghosts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4582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G</a:t>
            </a:r>
            <a:r>
              <a:rPr lang="en-US" baseline="-25000" dirty="0" smtClean="0"/>
              <a:t>1 </a:t>
            </a:r>
            <a:r>
              <a:rPr lang="en-US" dirty="0" smtClean="0"/>
              <a:t>is a standard normal N(0,1) </a:t>
            </a:r>
          </a:p>
          <a:p>
            <a:pPr eaLnBrk="1" hangingPunct="1"/>
            <a:r>
              <a:rPr lang="en-US" dirty="0" smtClean="0"/>
              <a:t>G</a:t>
            </a:r>
            <a:r>
              <a:rPr lang="en-US" baseline="-25000" dirty="0" smtClean="0"/>
              <a:t>2 </a:t>
            </a:r>
            <a:r>
              <a:rPr lang="en-US" dirty="0" smtClean="0"/>
              <a:t>is a complex normal (G</a:t>
            </a:r>
            <a:r>
              <a:rPr lang="en-US" baseline="-25000" dirty="0" smtClean="0"/>
              <a:t>1</a:t>
            </a:r>
            <a:r>
              <a:rPr lang="en-US" dirty="0" smtClean="0"/>
              <a:t> +iG</a:t>
            </a:r>
            <a:r>
              <a:rPr lang="en-US" baseline="-25000" dirty="0" smtClean="0"/>
              <a:t>1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smtClean="0"/>
              <a:t>G</a:t>
            </a:r>
            <a:r>
              <a:rPr lang="en-US" baseline="-25000" dirty="0" smtClean="0"/>
              <a:t>4 </a:t>
            </a:r>
            <a:r>
              <a:rPr lang="en-US" dirty="0" smtClean="0"/>
              <a:t>is a quaternion normal (G</a:t>
            </a:r>
            <a:r>
              <a:rPr lang="en-US" baseline="-25000" dirty="0" smtClean="0"/>
              <a:t>1</a:t>
            </a:r>
            <a:r>
              <a:rPr lang="en-US" dirty="0" smtClean="0"/>
              <a:t> +iG</a:t>
            </a:r>
            <a:r>
              <a:rPr lang="en-US" baseline="-25000" dirty="0" smtClean="0"/>
              <a:t>1</a:t>
            </a:r>
            <a:r>
              <a:rPr lang="en-US" dirty="0" smtClean="0"/>
              <a:t>+jG</a:t>
            </a:r>
            <a:r>
              <a:rPr lang="en-US" baseline="-25000" dirty="0" smtClean="0"/>
              <a:t>1</a:t>
            </a:r>
            <a:r>
              <a:rPr lang="en-US" dirty="0" smtClean="0"/>
              <a:t>+kG</a:t>
            </a:r>
            <a:r>
              <a:rPr lang="en-US" baseline="-25000" dirty="0" smtClean="0"/>
              <a:t>1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smtClean="0"/>
              <a:t>G</a:t>
            </a:r>
            <a:r>
              <a:rPr lang="el-GR" baseline="-25000" dirty="0" smtClean="0"/>
              <a:t>β</a:t>
            </a:r>
            <a:r>
              <a:rPr lang="en-US" baseline="-25000" dirty="0" smtClean="0"/>
              <a:t> </a:t>
            </a:r>
            <a:r>
              <a:rPr lang="en-US" dirty="0" smtClean="0"/>
              <a:t>(</a:t>
            </a:r>
            <a:r>
              <a:rPr lang="el-GR" dirty="0" smtClean="0"/>
              <a:t>β</a:t>
            </a:r>
            <a:r>
              <a:rPr lang="en-US" dirty="0" smtClean="0"/>
              <a:t>&gt;0) seems to often work just fine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smtClean="0">
                <a:sym typeface="Wingdings" pitchFamily="2" charset="2"/>
              </a:rPr>
              <a:t>“Ghost Gaussian”</a:t>
            </a:r>
            <a:endParaRPr lang="en-US" baseline="-25000" dirty="0" smtClean="0"/>
          </a:p>
          <a:p>
            <a:pPr eaLnBrk="1" hangingPunct="1"/>
            <a:endParaRPr lang="en-US" baseline="-25000" dirty="0" smtClean="0"/>
          </a:p>
          <a:p>
            <a:pPr eaLnBrk="1" hangingPunct="1"/>
            <a:endParaRPr lang="en-US" baseline="-25000" dirty="0" smtClean="0"/>
          </a:p>
          <a:p>
            <a:pPr eaLnBrk="1" hangingPunct="1"/>
            <a:endParaRPr lang="en-US" baseline="-25000" dirty="0" smtClean="0"/>
          </a:p>
          <a:p>
            <a:pPr eaLnBrk="1" hangingPunct="1"/>
            <a:endParaRPr lang="en-US" baseline="-25000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51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Chi-squared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err="1" smtClean="0"/>
              <a:t>Defn</a:t>
            </a:r>
            <a:r>
              <a:rPr lang="en-US" dirty="0" smtClean="0"/>
              <a:t>: </a:t>
            </a:r>
            <a:r>
              <a:rPr lang="el-GR" dirty="0" smtClean="0"/>
              <a:t>χ</a:t>
            </a:r>
            <a:r>
              <a:rPr lang="el-GR" baseline="-25000" dirty="0" smtClean="0"/>
              <a:t>β</a:t>
            </a:r>
            <a:r>
              <a:rPr lang="en-US" baseline="-25000" dirty="0" smtClean="0"/>
              <a:t>  </a:t>
            </a:r>
            <a:r>
              <a:rPr lang="en-US" dirty="0" smtClean="0"/>
              <a:t> is the sum of </a:t>
            </a:r>
            <a:r>
              <a:rPr lang="el-GR" dirty="0" smtClean="0"/>
              <a:t>β</a:t>
            </a:r>
            <a:r>
              <a:rPr lang="en-US" dirty="0" smtClean="0"/>
              <a:t> </a:t>
            </a:r>
            <a:r>
              <a:rPr lang="en-US" dirty="0" err="1" smtClean="0"/>
              <a:t>iid</a:t>
            </a:r>
            <a:r>
              <a:rPr lang="en-US" dirty="0" smtClean="0"/>
              <a:t> squares of standard </a:t>
            </a:r>
            <a:r>
              <a:rPr lang="en-US" dirty="0" err="1" smtClean="0"/>
              <a:t>normals</a:t>
            </a:r>
            <a:r>
              <a:rPr lang="en-US" dirty="0" smtClean="0"/>
              <a:t> if </a:t>
            </a:r>
            <a:r>
              <a:rPr lang="el-GR" dirty="0" smtClean="0"/>
              <a:t>β</a:t>
            </a:r>
            <a:r>
              <a:rPr lang="en-US" dirty="0" smtClean="0"/>
              <a:t>=1,2,…</a:t>
            </a:r>
          </a:p>
          <a:p>
            <a:pPr eaLnBrk="1" hangingPunct="1"/>
            <a:r>
              <a:rPr lang="en-US" dirty="0" smtClean="0"/>
              <a:t>Generalizes for non-integer </a:t>
            </a:r>
            <a:r>
              <a:rPr lang="el-GR" dirty="0" smtClean="0"/>
              <a:t>β</a:t>
            </a:r>
            <a:r>
              <a:rPr lang="en-US" dirty="0" smtClean="0"/>
              <a:t> as the “gamma” function interpolates factorial</a:t>
            </a:r>
          </a:p>
          <a:p>
            <a:pPr eaLnBrk="1" hangingPunct="1"/>
            <a:r>
              <a:rPr lang="el-GR" dirty="0" smtClean="0"/>
              <a:t>χ</a:t>
            </a:r>
            <a:r>
              <a:rPr lang="el-GR" baseline="-25000" dirty="0" smtClean="0"/>
              <a:t> β</a:t>
            </a:r>
            <a:r>
              <a:rPr lang="en-US" baseline="-25000" dirty="0" smtClean="0"/>
              <a:t> </a:t>
            </a:r>
            <a:r>
              <a:rPr lang="en-US" dirty="0" smtClean="0"/>
              <a:t>is the </a:t>
            </a:r>
            <a:r>
              <a:rPr lang="en-US" dirty="0" err="1" smtClean="0"/>
              <a:t>sqrt</a:t>
            </a:r>
            <a:r>
              <a:rPr lang="en-US" dirty="0" smtClean="0"/>
              <a:t> of the sum of squares (which generalizes) (</a:t>
            </a:r>
            <a:r>
              <a:rPr lang="en-US" dirty="0" err="1" smtClean="0"/>
              <a:t>wikipedia</a:t>
            </a:r>
            <a:r>
              <a:rPr lang="en-US" dirty="0" smtClean="0"/>
              <a:t> chi-</a:t>
            </a:r>
            <a:r>
              <a:rPr lang="en-US" dirty="0" err="1" smtClean="0"/>
              <a:t>distriubtion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smtClean="0"/>
              <a:t>|G</a:t>
            </a:r>
            <a:r>
              <a:rPr lang="en-US" baseline="-25000" dirty="0" smtClean="0"/>
              <a:t>1</a:t>
            </a:r>
            <a:r>
              <a:rPr lang="en-US" dirty="0" smtClean="0"/>
              <a:t>| is </a:t>
            </a:r>
            <a:r>
              <a:rPr lang="el-GR" dirty="0" smtClean="0"/>
              <a:t>χ</a:t>
            </a:r>
            <a:r>
              <a:rPr lang="el-GR" baseline="-25000" dirty="0" smtClean="0"/>
              <a:t> </a:t>
            </a:r>
            <a:r>
              <a:rPr lang="en-US" baseline="-25000" dirty="0" smtClean="0"/>
              <a:t>1 ,</a:t>
            </a:r>
            <a:r>
              <a:rPr lang="en-US" dirty="0" smtClean="0"/>
              <a:t>  |G</a:t>
            </a:r>
            <a:r>
              <a:rPr lang="en-US" baseline="-25000" dirty="0" smtClean="0"/>
              <a:t>2</a:t>
            </a:r>
            <a:r>
              <a:rPr lang="en-US" dirty="0" smtClean="0"/>
              <a:t>| is </a:t>
            </a:r>
            <a:r>
              <a:rPr lang="el-GR" dirty="0" smtClean="0"/>
              <a:t>χ</a:t>
            </a:r>
            <a:r>
              <a:rPr lang="el-GR" baseline="-25000" dirty="0" smtClean="0"/>
              <a:t> </a:t>
            </a:r>
            <a:r>
              <a:rPr lang="en-US" baseline="-25000" dirty="0" smtClean="0"/>
              <a:t>2</a:t>
            </a:r>
            <a:r>
              <a:rPr lang="en-US" dirty="0" smtClean="0"/>
              <a:t>, |G</a:t>
            </a:r>
            <a:r>
              <a:rPr lang="en-US" baseline="-25000" dirty="0" smtClean="0"/>
              <a:t>4</a:t>
            </a:r>
            <a:r>
              <a:rPr lang="en-US" dirty="0" smtClean="0"/>
              <a:t>| is </a:t>
            </a:r>
            <a:r>
              <a:rPr lang="el-GR" dirty="0" smtClean="0"/>
              <a:t>χ</a:t>
            </a:r>
            <a:r>
              <a:rPr lang="el-GR" baseline="-25000" dirty="0" smtClean="0"/>
              <a:t> </a:t>
            </a:r>
            <a:r>
              <a:rPr lang="en-US" baseline="-25000" dirty="0" smtClean="0"/>
              <a:t>4</a:t>
            </a:r>
          </a:p>
          <a:p>
            <a:pPr eaLnBrk="1" hangingPunct="1"/>
            <a:r>
              <a:rPr lang="en-US" dirty="0" smtClean="0"/>
              <a:t>So why not |G</a:t>
            </a:r>
            <a:r>
              <a:rPr lang="el-GR" dirty="0" smtClean="0"/>
              <a:t> </a:t>
            </a:r>
            <a:r>
              <a:rPr lang="el-GR" baseline="-25000" dirty="0" smtClean="0"/>
              <a:t>β</a:t>
            </a:r>
            <a:r>
              <a:rPr lang="el-GR" dirty="0" smtClean="0"/>
              <a:t> </a:t>
            </a:r>
            <a:r>
              <a:rPr lang="en-US" dirty="0" smtClean="0"/>
              <a:t>| is </a:t>
            </a:r>
            <a:r>
              <a:rPr lang="el-GR" dirty="0" smtClean="0"/>
              <a:t>χ</a:t>
            </a:r>
            <a:r>
              <a:rPr lang="el-GR" baseline="-25000" dirty="0" smtClean="0"/>
              <a:t> β</a:t>
            </a:r>
            <a:r>
              <a:rPr lang="el-GR" dirty="0" smtClean="0"/>
              <a:t> </a:t>
            </a:r>
            <a:r>
              <a:rPr lang="en-US" dirty="0" smtClean="0"/>
              <a:t>?</a:t>
            </a:r>
          </a:p>
          <a:p>
            <a:pPr eaLnBrk="1" hangingPunct="1"/>
            <a:r>
              <a:rPr lang="en-US" dirty="0" smtClean="0"/>
              <a:t>I call </a:t>
            </a:r>
            <a:r>
              <a:rPr lang="el-GR" dirty="0" smtClean="0"/>
              <a:t>χ</a:t>
            </a:r>
            <a:r>
              <a:rPr lang="el-GR" baseline="-25000" dirty="0" smtClean="0"/>
              <a:t> β</a:t>
            </a:r>
            <a:r>
              <a:rPr lang="el-GR" dirty="0" smtClean="0"/>
              <a:t> </a:t>
            </a:r>
            <a:r>
              <a:rPr lang="en-US" dirty="0" smtClean="0"/>
              <a:t>the shadow of G</a:t>
            </a:r>
            <a:r>
              <a:rPr lang="el-GR" dirty="0" smtClean="0"/>
              <a:t> </a:t>
            </a:r>
            <a:r>
              <a:rPr lang="el-GR" baseline="-25000" dirty="0" smtClean="0"/>
              <a:t>β</a:t>
            </a:r>
            <a:r>
              <a:rPr lang="el-GR" dirty="0" smtClean="0"/>
              <a:t> 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1752600" y="2058988"/>
            <a:ext cx="3175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aseline="30000" dirty="0"/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52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 l="31088" t="63892" r="13788" b="13811"/>
          <a:stretch>
            <a:fillRect/>
          </a:stretch>
        </p:blipFill>
        <p:spPr bwMode="auto">
          <a:xfrm>
            <a:off x="914400" y="4191000"/>
            <a:ext cx="75771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107237" cy="1239838"/>
          </a:xfrm>
        </p:spPr>
        <p:txBody>
          <a:bodyPr/>
          <a:lstStyle/>
          <a:p>
            <a:pPr eaLnBrk="1" hangingPunct="1"/>
            <a:r>
              <a:rPr lang="en-US" dirty="0" err="1" smtClean="0"/>
              <a:t>Wishart</a:t>
            </a:r>
            <a:r>
              <a:rPr lang="en-US" dirty="0" smtClean="0"/>
              <a:t> Matrices </a:t>
            </a:r>
            <a:br>
              <a:rPr lang="en-US" dirty="0" smtClean="0"/>
            </a:br>
            <a:r>
              <a:rPr lang="en-US" dirty="0" smtClean="0"/>
              <a:t>(arbitrary covariance)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32037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G</a:t>
            </a:r>
            <a:r>
              <a:rPr lang="en-US" dirty="0" smtClean="0"/>
              <a:t>=</a:t>
            </a:r>
            <a:r>
              <a:rPr lang="en-US" dirty="0" err="1" smtClean="0"/>
              <a:t>mxn</a:t>
            </a:r>
            <a:r>
              <a:rPr lang="en-US" dirty="0" smtClean="0"/>
              <a:t> matrix of Gaussians</a:t>
            </a:r>
          </a:p>
          <a:p>
            <a:pPr eaLnBrk="1" hangingPunct="1">
              <a:defRPr/>
            </a:pPr>
            <a:r>
              <a:rPr lang="el-GR" dirty="0" smtClean="0"/>
              <a:t>Σ</a:t>
            </a:r>
            <a:r>
              <a:rPr lang="en-US" dirty="0" smtClean="0"/>
              <a:t>=</a:t>
            </a:r>
            <a:r>
              <a:rPr lang="en-US" dirty="0" err="1" smtClean="0"/>
              <a:t>mxn</a:t>
            </a:r>
            <a:r>
              <a:rPr lang="en-US" dirty="0" smtClean="0"/>
              <a:t> </a:t>
            </a:r>
            <a:r>
              <a:rPr lang="en-US" dirty="0" err="1" smtClean="0"/>
              <a:t>semidefinite</a:t>
            </a:r>
            <a:r>
              <a:rPr lang="en-US" dirty="0" smtClean="0"/>
              <a:t> matrix</a:t>
            </a:r>
          </a:p>
          <a:p>
            <a:pPr eaLnBrk="1" hangingPunct="1">
              <a:defRPr/>
            </a:pPr>
            <a:r>
              <a:rPr lang="en-US" dirty="0" err="1" smtClean="0"/>
              <a:t>G’G</a:t>
            </a:r>
            <a:r>
              <a:rPr lang="el-GR" dirty="0" smtClean="0"/>
              <a:t> Σ</a:t>
            </a:r>
            <a:r>
              <a:rPr lang="en-US" dirty="0" smtClean="0"/>
              <a:t> is similar to A=</a:t>
            </a:r>
            <a:r>
              <a:rPr lang="el-GR" dirty="0" smtClean="0"/>
              <a:t>Σ</a:t>
            </a:r>
            <a:r>
              <a:rPr lang="en-US" baseline="30000" dirty="0" smtClean="0"/>
              <a:t>½</a:t>
            </a:r>
            <a:r>
              <a:rPr lang="en-US" dirty="0" smtClean="0"/>
              <a:t>G’G</a:t>
            </a:r>
            <a:r>
              <a:rPr lang="el-GR" dirty="0" smtClean="0"/>
              <a:t>Σ</a:t>
            </a:r>
            <a:r>
              <a:rPr lang="en-US" baseline="30000" dirty="0"/>
              <a:t>-</a:t>
            </a:r>
            <a:r>
              <a:rPr lang="en-US" baseline="30000" dirty="0" smtClean="0"/>
              <a:t>½</a:t>
            </a:r>
          </a:p>
          <a:p>
            <a:pPr eaLnBrk="1" hangingPunct="1">
              <a:defRPr/>
            </a:pPr>
            <a:r>
              <a:rPr lang="en-US" dirty="0" smtClean="0"/>
              <a:t>For </a:t>
            </a:r>
            <a:r>
              <a:rPr lang="el-GR" dirty="0" smtClean="0"/>
              <a:t>β</a:t>
            </a:r>
            <a:r>
              <a:rPr lang="en-US" dirty="0" smtClean="0"/>
              <a:t>=1,2,4, the joint eigenvalue density of A has a formula: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Known for </a:t>
            </a:r>
            <a:r>
              <a:rPr lang="el-GR" dirty="0" smtClean="0"/>
              <a:t>β</a:t>
            </a:r>
            <a:r>
              <a:rPr lang="en-US" dirty="0" smtClean="0"/>
              <a:t>=2 in some circles as </a:t>
            </a:r>
            <a:r>
              <a:rPr lang="en-US" sz="2000" dirty="0" smtClean="0"/>
              <a:t>Harish-Chandra-</a:t>
            </a:r>
            <a:r>
              <a:rPr lang="en-US" sz="2000" dirty="0" err="1" smtClean="0"/>
              <a:t>Itzykson</a:t>
            </a:r>
            <a:r>
              <a:rPr lang="en-US" sz="2000" dirty="0" smtClean="0"/>
              <a:t>-</a:t>
            </a:r>
            <a:r>
              <a:rPr lang="en-US" sz="2000" dirty="0" err="1" smtClean="0"/>
              <a:t>Zuber</a:t>
            </a:r>
            <a:endParaRPr lang="en-US" sz="2000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3" cstate="print"/>
          <a:srcRect l="68784" t="63892" r="30107" b="16289"/>
          <a:stretch>
            <a:fillRect/>
          </a:stretch>
        </p:blipFill>
        <p:spPr bwMode="auto">
          <a:xfrm>
            <a:off x="6115050" y="4238625"/>
            <a:ext cx="152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53</a:t>
            </a:fld>
            <a:endParaRPr lang="en-US" altLang="zh-C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Main Purpose of this talk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990600" y="3579813"/>
            <a:ext cx="7467600" cy="2744787"/>
          </a:xfrm>
        </p:spPr>
        <p:txBody>
          <a:bodyPr/>
          <a:lstStyle/>
          <a:p>
            <a:pPr eaLnBrk="1" hangingPunct="1"/>
            <a:r>
              <a:rPr lang="en-US" sz="2400" smtClean="0"/>
              <a:t>Eigenvalue density of G’G</a:t>
            </a:r>
            <a:r>
              <a:rPr lang="el-GR" sz="2400" smtClean="0"/>
              <a:t> Σ</a:t>
            </a:r>
            <a:r>
              <a:rPr lang="en-US" sz="2400" smtClean="0"/>
              <a:t> ( similar to A=</a:t>
            </a:r>
            <a:r>
              <a:rPr lang="el-GR" sz="2400" smtClean="0"/>
              <a:t>Σ</a:t>
            </a:r>
            <a:r>
              <a:rPr lang="en-US" sz="2400" baseline="30000" smtClean="0"/>
              <a:t>½</a:t>
            </a:r>
            <a:r>
              <a:rPr lang="en-US" sz="2400" smtClean="0"/>
              <a:t>G’G</a:t>
            </a:r>
            <a:r>
              <a:rPr lang="el-GR" sz="2400" smtClean="0"/>
              <a:t>Σ</a:t>
            </a:r>
            <a:r>
              <a:rPr lang="en-US" sz="2400" baseline="30000" smtClean="0"/>
              <a:t>-½ )</a:t>
            </a:r>
          </a:p>
          <a:p>
            <a:pPr eaLnBrk="1" hangingPunct="1"/>
            <a:r>
              <a:rPr lang="en-US" sz="2400" smtClean="0"/>
              <a:t>Present an algorithm for sampling from this density</a:t>
            </a:r>
          </a:p>
          <a:p>
            <a:pPr eaLnBrk="1" hangingPunct="1"/>
            <a:r>
              <a:rPr lang="en-US" sz="2400" smtClean="0"/>
              <a:t>Show how the method of Ghosts and Shadows can be used to derive this algorithm</a:t>
            </a:r>
          </a:p>
          <a:p>
            <a:pPr eaLnBrk="1" hangingPunct="1"/>
            <a:r>
              <a:rPr lang="en-US" sz="2400" smtClean="0"/>
              <a:t>Further evidence that </a:t>
            </a:r>
            <a:r>
              <a:rPr lang="el-GR" sz="2400" smtClean="0"/>
              <a:t>β</a:t>
            </a:r>
            <a:r>
              <a:rPr lang="en-US" sz="2400" smtClean="0"/>
              <a:t>=1,2,4 need not be special</a:t>
            </a:r>
          </a:p>
          <a:p>
            <a:endParaRPr lang="en-US" sz="2400" smtClean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print"/>
          <a:srcRect l="31088" t="63892" r="13788" b="13811"/>
          <a:stretch>
            <a:fillRect/>
          </a:stretch>
        </p:blipFill>
        <p:spPr bwMode="auto">
          <a:xfrm>
            <a:off x="457200" y="1524000"/>
            <a:ext cx="75771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2" cstate="print"/>
          <a:srcRect l="68784" t="63892" r="30107" b="13811"/>
          <a:stretch>
            <a:fillRect/>
          </a:stretch>
        </p:blipFill>
        <p:spPr bwMode="auto">
          <a:xfrm>
            <a:off x="5648325" y="1571625"/>
            <a:ext cx="15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54</a:t>
            </a:fld>
            <a:endParaRPr lang="en-US" altLang="zh-C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 l="29905" t="28125" r="15625" b="21875"/>
          <a:stretch>
            <a:fillRect/>
          </a:stretch>
        </p:blipFill>
        <p:spPr bwMode="auto">
          <a:xfrm>
            <a:off x="381000" y="533400"/>
            <a:ext cx="8305799" cy="571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55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Scary Ideas in Mathematics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Zero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Negative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Radical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Irrational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Imaginary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Ghosts: Something like a sometimes commutative algebra of random variables that generalizes random Reals, Complexes, and Quaternions and inspires theoretical results and numerical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56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Did you say “</a:t>
            </a:r>
            <a:r>
              <a:rPr lang="en-US" b="1" smtClean="0"/>
              <a:t>commutative</a:t>
            </a:r>
            <a:r>
              <a:rPr lang="en-US" smtClean="0"/>
              <a:t>”??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err="1" smtClean="0"/>
              <a:t>Quaternions</a:t>
            </a:r>
            <a:r>
              <a:rPr lang="en-US" dirty="0" smtClean="0"/>
              <a:t> don’t commute.</a:t>
            </a:r>
          </a:p>
          <a:p>
            <a:pPr eaLnBrk="1" hangingPunct="1"/>
            <a:r>
              <a:rPr lang="en-US" dirty="0" smtClean="0"/>
              <a:t>Yes but random </a:t>
            </a:r>
            <a:r>
              <a:rPr lang="en-US" dirty="0" err="1" smtClean="0"/>
              <a:t>quaternions</a:t>
            </a:r>
            <a:r>
              <a:rPr lang="en-US" dirty="0" smtClean="0"/>
              <a:t> do!</a:t>
            </a:r>
          </a:p>
          <a:p>
            <a:pPr eaLnBrk="1" hangingPunct="1"/>
            <a:r>
              <a:rPr lang="en-US" dirty="0" smtClean="0"/>
              <a:t>If x and y are G</a:t>
            </a:r>
            <a:r>
              <a:rPr lang="en-US" baseline="-25000" dirty="0" smtClean="0"/>
              <a:t>4</a:t>
            </a:r>
            <a:r>
              <a:rPr lang="en-US" dirty="0" smtClean="0"/>
              <a:t> then x*y and y*x are identically distributed!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57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RMT Densities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9372600" cy="4525963"/>
          </a:xfrm>
        </p:spPr>
        <p:txBody>
          <a:bodyPr/>
          <a:lstStyle/>
          <a:p>
            <a:pPr eaLnBrk="1" hangingPunct="1"/>
            <a:r>
              <a:rPr lang="en-US" dirty="0" err="1" smtClean="0"/>
              <a:t>Hermite</a:t>
            </a:r>
            <a:r>
              <a:rPr lang="en-US" dirty="0" smtClean="0"/>
              <a:t>: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smtClean="0"/>
              <a:t>   c ∏|</a:t>
            </a:r>
            <a:r>
              <a:rPr lang="el-GR" dirty="0" smtClean="0"/>
              <a:t>λ</a:t>
            </a:r>
            <a:r>
              <a:rPr lang="en-US" baseline="-25000" dirty="0" err="1" smtClean="0"/>
              <a:t>i</a:t>
            </a:r>
            <a:r>
              <a:rPr lang="en-US" sz="3200" dirty="0" smtClean="0"/>
              <a:t>-</a:t>
            </a:r>
            <a:r>
              <a:rPr lang="el-GR" dirty="0" smtClean="0"/>
              <a:t>λ</a:t>
            </a:r>
            <a:r>
              <a:rPr lang="en-US" sz="3200" baseline="-25000" dirty="0" smtClean="0"/>
              <a:t>j</a:t>
            </a:r>
            <a:r>
              <a:rPr lang="en-US" dirty="0" smtClean="0"/>
              <a:t>|</a:t>
            </a:r>
            <a:r>
              <a:rPr lang="el-GR" baseline="30000" dirty="0" smtClean="0"/>
              <a:t>β</a:t>
            </a:r>
            <a:r>
              <a:rPr lang="en-US" baseline="30000" dirty="0" smtClean="0"/>
              <a:t> </a:t>
            </a:r>
            <a:r>
              <a:rPr lang="en-US" dirty="0" smtClean="0"/>
              <a:t>e</a:t>
            </a:r>
            <a:r>
              <a:rPr lang="en-US" baseline="30000" dirty="0" smtClean="0"/>
              <a:t>-∑</a:t>
            </a:r>
            <a:r>
              <a:rPr lang="el-GR" baseline="30000" dirty="0" smtClean="0"/>
              <a:t>λ</a:t>
            </a:r>
            <a:r>
              <a:rPr lang="en-US" sz="2000" baseline="30000" dirty="0" smtClean="0"/>
              <a:t>i</a:t>
            </a:r>
            <a:r>
              <a:rPr lang="en-US" sz="2000" baseline="66000" dirty="0" smtClean="0"/>
              <a:t>2</a:t>
            </a:r>
            <a:r>
              <a:rPr lang="en-US" baseline="30000" dirty="0" smtClean="0"/>
              <a:t>/2    </a:t>
            </a:r>
            <a:r>
              <a:rPr lang="en-US" dirty="0" smtClean="0"/>
              <a:t>(Gaussian Ensemble)</a:t>
            </a:r>
          </a:p>
          <a:p>
            <a:pPr eaLnBrk="1" hangingPunct="1"/>
            <a:r>
              <a:rPr lang="en-US" dirty="0" err="1" smtClean="0"/>
              <a:t>Laguerre</a:t>
            </a:r>
            <a:r>
              <a:rPr lang="en-US" dirty="0" smtClean="0"/>
              <a:t>: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smtClean="0"/>
              <a:t>    c ∏|</a:t>
            </a:r>
            <a:r>
              <a:rPr lang="el-GR" dirty="0" smtClean="0"/>
              <a:t>λ</a:t>
            </a:r>
            <a:r>
              <a:rPr lang="en-US" baseline="-25000" dirty="0" err="1" smtClean="0"/>
              <a:t>i</a:t>
            </a:r>
            <a:r>
              <a:rPr lang="en-US" dirty="0" smtClean="0"/>
              <a:t>-</a:t>
            </a:r>
            <a:r>
              <a:rPr lang="el-GR" dirty="0" smtClean="0"/>
              <a:t>λ</a:t>
            </a:r>
            <a:r>
              <a:rPr lang="en-US" baseline="-25000" dirty="0" smtClean="0"/>
              <a:t>j</a:t>
            </a:r>
            <a:r>
              <a:rPr lang="en-US" dirty="0" smtClean="0"/>
              <a:t>|</a:t>
            </a:r>
            <a:r>
              <a:rPr lang="el-GR" baseline="30000" dirty="0" smtClean="0"/>
              <a:t>β</a:t>
            </a:r>
            <a:r>
              <a:rPr lang="en-US" baseline="30000" dirty="0" smtClean="0"/>
              <a:t> </a:t>
            </a:r>
            <a:r>
              <a:rPr lang="en-US" dirty="0" smtClean="0"/>
              <a:t>∏</a:t>
            </a:r>
            <a:r>
              <a:rPr lang="el-GR" dirty="0" smtClean="0"/>
              <a:t>λ</a:t>
            </a:r>
            <a:r>
              <a:rPr lang="en-US" baseline="-25000" dirty="0" err="1" smtClean="0"/>
              <a:t>i</a:t>
            </a:r>
            <a:r>
              <a:rPr lang="en-US" baseline="30000" dirty="0" err="1" smtClean="0"/>
              <a:t>m</a:t>
            </a:r>
            <a:r>
              <a:rPr lang="en-US" baseline="30000" dirty="0" smtClean="0"/>
              <a:t> </a:t>
            </a:r>
            <a:r>
              <a:rPr lang="en-US" dirty="0" smtClean="0"/>
              <a:t>e</a:t>
            </a:r>
            <a:r>
              <a:rPr lang="en-US" baseline="30000" dirty="0" smtClean="0"/>
              <a:t>-∑</a:t>
            </a:r>
            <a:r>
              <a:rPr lang="el-GR" baseline="30000" dirty="0" smtClean="0"/>
              <a:t>λ</a:t>
            </a:r>
            <a:r>
              <a:rPr lang="en-US" sz="1800" baseline="30000" dirty="0" err="1" smtClean="0"/>
              <a:t>i</a:t>
            </a:r>
            <a:r>
              <a:rPr lang="en-US" sz="1800" baseline="30000" dirty="0" smtClean="0"/>
              <a:t> </a:t>
            </a:r>
            <a:r>
              <a:rPr lang="en-US" sz="1800" dirty="0" smtClean="0"/>
              <a:t>  </a:t>
            </a:r>
            <a:r>
              <a:rPr lang="en-US" dirty="0" smtClean="0"/>
              <a:t>(</a:t>
            </a:r>
            <a:r>
              <a:rPr lang="en-US" dirty="0" err="1" smtClean="0"/>
              <a:t>Wishart</a:t>
            </a:r>
            <a:r>
              <a:rPr lang="en-US" dirty="0" smtClean="0"/>
              <a:t> Matrices)</a:t>
            </a:r>
          </a:p>
          <a:p>
            <a:pPr eaLnBrk="1" hangingPunct="1"/>
            <a:r>
              <a:rPr lang="en-US" dirty="0" smtClean="0"/>
              <a:t>Jacobi: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smtClean="0"/>
              <a:t>	 c ∏|</a:t>
            </a:r>
            <a:r>
              <a:rPr lang="el-GR" dirty="0" smtClean="0"/>
              <a:t>λ</a:t>
            </a:r>
            <a:r>
              <a:rPr lang="en-US" baseline="-25000" dirty="0" err="1" smtClean="0"/>
              <a:t>i</a:t>
            </a:r>
            <a:r>
              <a:rPr lang="en-US" dirty="0" smtClean="0"/>
              <a:t>-</a:t>
            </a:r>
            <a:r>
              <a:rPr lang="el-GR" dirty="0" smtClean="0"/>
              <a:t>λ</a:t>
            </a:r>
            <a:r>
              <a:rPr lang="en-US" baseline="-25000" dirty="0" smtClean="0"/>
              <a:t>j</a:t>
            </a:r>
            <a:r>
              <a:rPr lang="en-US" dirty="0" smtClean="0"/>
              <a:t>|</a:t>
            </a:r>
            <a:r>
              <a:rPr lang="el-GR" baseline="30000" dirty="0" smtClean="0"/>
              <a:t>β</a:t>
            </a:r>
            <a:r>
              <a:rPr lang="en-US" baseline="30000" dirty="0" smtClean="0"/>
              <a:t> </a:t>
            </a:r>
            <a:r>
              <a:rPr lang="en-US" dirty="0" smtClean="0"/>
              <a:t>∏</a:t>
            </a:r>
            <a:r>
              <a:rPr lang="el-GR" dirty="0" smtClean="0"/>
              <a:t>λ</a:t>
            </a:r>
            <a:r>
              <a:rPr lang="en-US" baseline="-25000" dirty="0" smtClean="0"/>
              <a:t>i</a:t>
            </a:r>
            <a:r>
              <a:rPr lang="en-US" baseline="30000" dirty="0" smtClean="0"/>
              <a:t>m</a:t>
            </a:r>
            <a:r>
              <a:rPr lang="en-US" sz="2000" baseline="18000" dirty="0" smtClean="0"/>
              <a:t>1</a:t>
            </a:r>
            <a:r>
              <a:rPr lang="en-US" baseline="30000" dirty="0" smtClean="0"/>
              <a:t> </a:t>
            </a:r>
            <a:r>
              <a:rPr lang="en-US" dirty="0" smtClean="0"/>
              <a:t>∏(1-</a:t>
            </a:r>
            <a:r>
              <a:rPr lang="el-GR" dirty="0" smtClean="0"/>
              <a:t>λ</a:t>
            </a:r>
            <a:r>
              <a:rPr lang="en-US" baseline="-25000" dirty="0" err="1" smtClean="0"/>
              <a:t>i</a:t>
            </a:r>
            <a:r>
              <a:rPr lang="en-US" dirty="0" smtClean="0"/>
              <a:t>)</a:t>
            </a:r>
            <a:r>
              <a:rPr lang="en-US" baseline="30000" dirty="0" smtClean="0"/>
              <a:t>m</a:t>
            </a:r>
            <a:r>
              <a:rPr lang="en-US" sz="2000" baseline="18000" dirty="0" smtClean="0"/>
              <a:t>2</a:t>
            </a:r>
            <a:r>
              <a:rPr lang="en-US" baseline="30000" dirty="0" smtClean="0"/>
              <a:t> </a:t>
            </a:r>
            <a:r>
              <a:rPr lang="en-US" dirty="0" smtClean="0"/>
              <a:t>	 (</a:t>
            </a:r>
            <a:r>
              <a:rPr lang="en-US" dirty="0" err="1" smtClean="0"/>
              <a:t>Manova</a:t>
            </a:r>
            <a:r>
              <a:rPr lang="en-US" dirty="0" smtClean="0"/>
              <a:t> Matrices)</a:t>
            </a:r>
          </a:p>
          <a:p>
            <a:pPr eaLnBrk="1" hangingPunct="1"/>
            <a:r>
              <a:rPr lang="en-US" dirty="0" smtClean="0"/>
              <a:t>Fourier: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smtClean="0"/>
              <a:t> c ∏|</a:t>
            </a:r>
            <a:r>
              <a:rPr lang="el-GR" dirty="0" smtClean="0"/>
              <a:t>λ</a:t>
            </a:r>
            <a:r>
              <a:rPr lang="en-US" baseline="-25000" dirty="0" err="1" smtClean="0"/>
              <a:t>i</a:t>
            </a:r>
            <a:r>
              <a:rPr lang="en-US" dirty="0" smtClean="0"/>
              <a:t>-</a:t>
            </a:r>
            <a:r>
              <a:rPr lang="el-GR" dirty="0" smtClean="0"/>
              <a:t>λ</a:t>
            </a:r>
            <a:r>
              <a:rPr lang="en-US" baseline="-25000" dirty="0" smtClean="0"/>
              <a:t>j</a:t>
            </a:r>
            <a:r>
              <a:rPr lang="en-US" dirty="0" smtClean="0"/>
              <a:t>|</a:t>
            </a:r>
            <a:r>
              <a:rPr lang="el-GR" baseline="30000" dirty="0" smtClean="0"/>
              <a:t>β</a:t>
            </a:r>
            <a:r>
              <a:rPr lang="en-US" baseline="30000" dirty="0" smtClean="0"/>
              <a:t>  </a:t>
            </a:r>
            <a:r>
              <a:rPr lang="en-US" dirty="0" smtClean="0"/>
              <a:t>(on the complex unit circle) (Circular Ensembles)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smtClean="0"/>
              <a:t>                                              (</a:t>
            </a:r>
            <a:r>
              <a:rPr lang="en-US" dirty="0" err="1" smtClean="0"/>
              <a:t>orthogonalized</a:t>
            </a:r>
            <a:r>
              <a:rPr lang="en-US" dirty="0" smtClean="0"/>
              <a:t> by Jack Polynomials)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58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Wishart Matrices </a:t>
            </a:r>
            <a:br>
              <a:rPr lang="en-US" smtClean="0"/>
            </a:br>
            <a:r>
              <a:rPr lang="en-US" smtClean="0"/>
              <a:t>(arbitrary covariance)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G</a:t>
            </a:r>
            <a:r>
              <a:rPr lang="en-US" dirty="0" smtClean="0"/>
              <a:t>=</a:t>
            </a:r>
            <a:r>
              <a:rPr lang="en-US" dirty="0" err="1" smtClean="0"/>
              <a:t>mxn</a:t>
            </a:r>
            <a:r>
              <a:rPr lang="en-US" dirty="0" smtClean="0"/>
              <a:t> matrix of Gaussians</a:t>
            </a:r>
          </a:p>
          <a:p>
            <a:pPr eaLnBrk="1" hangingPunct="1">
              <a:defRPr/>
            </a:pPr>
            <a:r>
              <a:rPr lang="el-GR" dirty="0" smtClean="0"/>
              <a:t>Σ</a:t>
            </a:r>
            <a:r>
              <a:rPr lang="en-US" dirty="0" smtClean="0"/>
              <a:t>=</a:t>
            </a:r>
            <a:r>
              <a:rPr lang="en-US" dirty="0" err="1" smtClean="0"/>
              <a:t>mxn</a:t>
            </a:r>
            <a:r>
              <a:rPr lang="en-US" dirty="0" smtClean="0"/>
              <a:t> </a:t>
            </a:r>
            <a:r>
              <a:rPr lang="en-US" dirty="0" err="1" smtClean="0"/>
              <a:t>semidefinite</a:t>
            </a:r>
            <a:r>
              <a:rPr lang="en-US" dirty="0" smtClean="0"/>
              <a:t> matrix</a:t>
            </a:r>
          </a:p>
          <a:p>
            <a:pPr eaLnBrk="1" hangingPunct="1">
              <a:defRPr/>
            </a:pPr>
            <a:r>
              <a:rPr lang="en-US" dirty="0" err="1" smtClean="0"/>
              <a:t>G’G</a:t>
            </a:r>
            <a:r>
              <a:rPr lang="el-GR" dirty="0" smtClean="0"/>
              <a:t> Σ</a:t>
            </a:r>
            <a:r>
              <a:rPr lang="en-US" dirty="0" smtClean="0"/>
              <a:t> is similar to A=</a:t>
            </a:r>
            <a:r>
              <a:rPr lang="el-GR" dirty="0" smtClean="0"/>
              <a:t>Σ</a:t>
            </a:r>
            <a:r>
              <a:rPr lang="en-US" baseline="30000" dirty="0" smtClean="0"/>
              <a:t>½</a:t>
            </a:r>
            <a:r>
              <a:rPr lang="en-US" dirty="0" smtClean="0"/>
              <a:t>G’G</a:t>
            </a:r>
            <a:r>
              <a:rPr lang="el-GR" dirty="0" smtClean="0"/>
              <a:t>Σ</a:t>
            </a:r>
            <a:r>
              <a:rPr lang="en-US" baseline="30000" dirty="0"/>
              <a:t>-</a:t>
            </a:r>
            <a:r>
              <a:rPr lang="en-US" baseline="30000" dirty="0" smtClean="0"/>
              <a:t>½</a:t>
            </a:r>
          </a:p>
          <a:p>
            <a:pPr eaLnBrk="1" hangingPunct="1">
              <a:defRPr/>
            </a:pPr>
            <a:r>
              <a:rPr lang="en-US" dirty="0" smtClean="0"/>
              <a:t>For </a:t>
            </a:r>
            <a:r>
              <a:rPr lang="el-GR" dirty="0" smtClean="0"/>
              <a:t>β</a:t>
            </a:r>
            <a:r>
              <a:rPr lang="en-US" dirty="0" smtClean="0"/>
              <a:t>=1,2,4, the joint eigenvalue density of A has a formula:</a:t>
            </a: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print"/>
          <a:srcRect l="31088" t="63892" r="13788" b="13811"/>
          <a:stretch>
            <a:fillRect/>
          </a:stretch>
        </p:blipFill>
        <p:spPr bwMode="auto">
          <a:xfrm>
            <a:off x="914400" y="4343400"/>
            <a:ext cx="75771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3" cstate="print"/>
          <a:srcRect l="68784" t="63892" r="30107" b="13811"/>
          <a:stretch>
            <a:fillRect/>
          </a:stretch>
        </p:blipFill>
        <p:spPr bwMode="auto">
          <a:xfrm>
            <a:off x="6096000" y="4391025"/>
            <a:ext cx="15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59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 cstate="print"/>
          <a:srcRect l="5609" t="21516" r="8852" b="38631"/>
          <a:stretch>
            <a:fillRect/>
          </a:stretch>
        </p:blipFill>
        <p:spPr bwMode="auto">
          <a:xfrm>
            <a:off x="342900" y="381000"/>
            <a:ext cx="8669338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5609" t="77515" r="41736" b="6728"/>
          <a:stretch>
            <a:fillRect/>
          </a:stretch>
        </p:blipFill>
        <p:spPr bwMode="auto">
          <a:xfrm>
            <a:off x="304800" y="3255963"/>
            <a:ext cx="872648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"/>
          <p:cNvPicPr>
            <a:picLocks noChangeAspect="1" noChangeArrowheads="1"/>
          </p:cNvPicPr>
          <p:nvPr/>
        </p:nvPicPr>
        <p:blipFill>
          <a:blip r:embed="rId4" cstate="print"/>
          <a:srcRect l="2634" t="52557" r="36298" b="32915"/>
          <a:stretch>
            <a:fillRect/>
          </a:stretch>
        </p:blipFill>
        <p:spPr bwMode="auto">
          <a:xfrm>
            <a:off x="523875" y="5129213"/>
            <a:ext cx="8550275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Joint Eigenvalue density of G’G</a:t>
            </a:r>
            <a:r>
              <a:rPr lang="el-GR" smtClean="0"/>
              <a:t> Σ</a:t>
            </a:r>
            <a:r>
              <a:rPr lang="en-US" smtClean="0"/>
              <a:t>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 cstate="print"/>
          <a:srcRect l="31088" t="63892" r="13788" b="13811"/>
          <a:stretch>
            <a:fillRect/>
          </a:stretch>
        </p:blipFill>
        <p:spPr bwMode="auto">
          <a:xfrm>
            <a:off x="609600" y="1676400"/>
            <a:ext cx="75771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3962400"/>
            <a:ext cx="8077200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  <a:cs typeface="+mn-cs"/>
              </a:rPr>
              <a:t>The  “</a:t>
            </a:r>
            <a:r>
              <a:rPr lang="en-US" sz="3200" baseline="-25000" dirty="0">
                <a:latin typeface="+mn-lt"/>
                <a:cs typeface="+mn-cs"/>
              </a:rPr>
              <a:t>0</a:t>
            </a:r>
            <a:r>
              <a:rPr lang="en-US" sz="3200" dirty="0">
                <a:latin typeface="+mn-lt"/>
                <a:cs typeface="+mn-cs"/>
              </a:rPr>
              <a:t>F</a:t>
            </a:r>
            <a:r>
              <a:rPr lang="en-US" sz="3200" baseline="-25000" dirty="0">
                <a:latin typeface="+mn-lt"/>
                <a:cs typeface="+mn-cs"/>
              </a:rPr>
              <a:t>0</a:t>
            </a:r>
            <a:r>
              <a:rPr lang="en-US" sz="3200" dirty="0">
                <a:latin typeface="+mn-lt"/>
                <a:cs typeface="+mn-cs"/>
              </a:rPr>
              <a:t>” function is a </a:t>
            </a:r>
            <a:r>
              <a:rPr lang="en-US" sz="3200" dirty="0" err="1">
                <a:latin typeface="+mn-lt"/>
                <a:cs typeface="+mn-cs"/>
              </a:rPr>
              <a:t>hypergeometric</a:t>
            </a:r>
            <a:r>
              <a:rPr lang="en-US" sz="3200" dirty="0">
                <a:latin typeface="+mn-lt"/>
                <a:cs typeface="+mn-cs"/>
              </a:rPr>
              <a:t> function of two matrix arguments that depends only on the eigenvalues of the matrices. Formulas and software exist.</a:t>
            </a:r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 cstate="print"/>
          <a:srcRect l="68784" t="63892" r="30107" b="13811"/>
          <a:stretch>
            <a:fillRect/>
          </a:stretch>
        </p:blipFill>
        <p:spPr bwMode="auto">
          <a:xfrm>
            <a:off x="5791200" y="1727200"/>
            <a:ext cx="15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60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Generalization of Laguerre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229600" cy="4525963"/>
          </a:xfrm>
        </p:spPr>
        <p:txBody>
          <a:bodyPr/>
          <a:lstStyle/>
          <a:p>
            <a:r>
              <a:rPr lang="en-US" dirty="0" err="1" smtClean="0"/>
              <a:t>Laguerre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Versus </a:t>
            </a:r>
            <a:r>
              <a:rPr lang="en-US" dirty="0" err="1" smtClean="0"/>
              <a:t>Wishart</a:t>
            </a:r>
            <a:r>
              <a:rPr lang="en-US" dirty="0" smtClean="0"/>
              <a:t>: </a:t>
            </a:r>
          </a:p>
        </p:txBody>
      </p:sp>
      <p:pic>
        <p:nvPicPr>
          <p:cNvPr id="48132" name="Picture 11" descr="http://latex.codecogs.com/gif.latex?\dpi%7b200%7d%20\fn_jvn%20c_%7bm,n,\beta%7d\prod_%7bi=1%7d%5e%7bn%7d\lambda_i%5e%7b\frac%7bm-n+1%7d%7b2%7d\beta-1%7d\prod_%7bj%3Ck%7d|\lambda_k-\lambda_j|%5e%7b\beta%7d\cdot\exp\left(-\frac%7b\beta%7d%7b2%7d\sum_%7bi=1%7d%5e%7bn%7d\lambda_i\righ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0" y="2438400"/>
            <a:ext cx="70770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15" descr="http://latex.codecogs.com/gif.latex?\dpi%7b200%7d%20\fn_jvn%20c_%7bm,n,\Sigma,\beta%7d\prod_%7bi=1%7d%5e%7bn%7d\lambda_i%5e%7b\frac%7bm-n+1%7d%7b2%7d\beta-1%7d\prod_%7bj%3Ck%7d|\lambda_k-\lambda_j|%5e%7b\beta%7d\text%7b%20%7d_%7b0%7d%20F_0%5e%7b(\beta)%7d(-\frac%7b\beta%7d%7b2%7d\Lambda,\Sigma%5e%7b-1%7d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105400"/>
            <a:ext cx="71818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2"/>
          <p:cNvPicPr>
            <a:picLocks noChangeAspect="1" noChangeArrowheads="1"/>
          </p:cNvPicPr>
          <p:nvPr/>
        </p:nvPicPr>
        <p:blipFill>
          <a:blip r:embed="rId5" cstate="print"/>
          <a:srcRect l="68784" t="63892" r="30107" b="13811"/>
          <a:stretch>
            <a:fillRect/>
          </a:stretch>
        </p:blipFill>
        <p:spPr bwMode="auto">
          <a:xfrm>
            <a:off x="5715000" y="5029200"/>
            <a:ext cx="15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61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</a:t>
            </a:r>
            <a:r>
              <a:rPr lang="el-GR" smtClean="0"/>
              <a:t>β</a:t>
            </a:r>
            <a:r>
              <a:rPr lang="en-US" smtClean="0"/>
              <a:t>?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 cstate="print"/>
          <a:srcRect l="30859" t="64063" r="14017" b="23123"/>
          <a:stretch>
            <a:fillRect/>
          </a:stretch>
        </p:blipFill>
        <p:spPr bwMode="auto">
          <a:xfrm>
            <a:off x="457200" y="2514600"/>
            <a:ext cx="7577138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98538" y="1730375"/>
            <a:ext cx="302895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latin typeface="+mn-lt"/>
                <a:cs typeface="+mn-cs"/>
              </a:rPr>
              <a:t>The joint density</a:t>
            </a:r>
            <a:r>
              <a:rPr lang="en-US" dirty="0"/>
              <a:t>:</a:t>
            </a: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 cstate="print"/>
          <a:srcRect l="68784" t="63892" r="30107" b="13811"/>
          <a:stretch>
            <a:fillRect/>
          </a:stretch>
        </p:blipFill>
        <p:spPr bwMode="auto">
          <a:xfrm>
            <a:off x="5686425" y="2555875"/>
            <a:ext cx="15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3740150"/>
            <a:ext cx="8183563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+mn-lt"/>
                <a:cs typeface="+mn-cs"/>
              </a:rPr>
              <a:t>is a probability density for all </a:t>
            </a:r>
            <a:r>
              <a:rPr lang="el-GR" sz="3200" dirty="0">
                <a:latin typeface="+mn-lt"/>
                <a:cs typeface="+mn-cs"/>
              </a:rPr>
              <a:t>β</a:t>
            </a:r>
            <a:r>
              <a:rPr lang="en-US" sz="3200" dirty="0">
                <a:latin typeface="+mn-lt"/>
                <a:cs typeface="+mn-cs"/>
              </a:rPr>
              <a:t>&gt;0.</a:t>
            </a:r>
          </a:p>
          <a:p>
            <a:pPr algn="ctr">
              <a:defRPr/>
            </a:pPr>
            <a:endParaRPr lang="en-US" sz="3200" dirty="0">
              <a:latin typeface="+mn-lt"/>
              <a:cs typeface="+mn-cs"/>
            </a:endParaRPr>
          </a:p>
          <a:p>
            <a:pPr>
              <a:defRPr/>
            </a:pPr>
            <a:r>
              <a:rPr lang="en-US" sz="3200" dirty="0">
                <a:latin typeface="+mn-lt"/>
                <a:cs typeface="+mn-cs"/>
              </a:rPr>
              <a:t>Goals: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Algorithm for sampling from this density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Get a feel for the density’s “ghost” meaning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62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Main Result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An algorithm derived from ghosts that samples </a:t>
            </a:r>
            <a:r>
              <a:rPr lang="en-US" dirty="0" err="1" smtClean="0"/>
              <a:t>eigenvalues</a:t>
            </a:r>
            <a:endParaRPr lang="en-US" dirty="0" smtClean="0"/>
          </a:p>
          <a:p>
            <a:pPr eaLnBrk="1" hangingPunct="1"/>
            <a:r>
              <a:rPr lang="en-US" dirty="0" smtClean="0"/>
              <a:t>A MATLAB implementation that is consistent with other beta-</a:t>
            </a:r>
            <a:r>
              <a:rPr lang="en-US" dirty="0" err="1" smtClean="0"/>
              <a:t>ized</a:t>
            </a:r>
            <a:r>
              <a:rPr lang="en-US" dirty="0" smtClean="0"/>
              <a:t> formulas</a:t>
            </a:r>
          </a:p>
          <a:p>
            <a:pPr lvl="1" eaLnBrk="1" hangingPunct="1"/>
            <a:r>
              <a:rPr lang="en-US" dirty="0" smtClean="0"/>
              <a:t>Largest </a:t>
            </a:r>
            <a:r>
              <a:rPr lang="en-US" dirty="0" err="1" smtClean="0"/>
              <a:t>Eigenvalue</a:t>
            </a:r>
            <a:endParaRPr lang="en-US" dirty="0" smtClean="0"/>
          </a:p>
          <a:p>
            <a:pPr lvl="1" eaLnBrk="1" hangingPunct="1"/>
            <a:r>
              <a:rPr lang="en-US" dirty="0" smtClean="0"/>
              <a:t>Smallest </a:t>
            </a:r>
            <a:r>
              <a:rPr lang="en-US" dirty="0" err="1" smtClean="0"/>
              <a:t>Eigenvalue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63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Working with Ghosts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 cstate="print"/>
          <a:srcRect l="37277" t="43523" r="16522" b="11238"/>
          <a:stretch>
            <a:fillRect/>
          </a:stretch>
        </p:blipFill>
        <p:spPr bwMode="auto">
          <a:xfrm>
            <a:off x="457200" y="1536700"/>
            <a:ext cx="76962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315200" y="5105400"/>
            <a:ext cx="6858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43400" y="1676400"/>
            <a:ext cx="1066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38200" y="3276600"/>
            <a:ext cx="1905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19600" y="3352800"/>
            <a:ext cx="19050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74713" y="4838700"/>
            <a:ext cx="2554287" cy="1028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14800" y="4814888"/>
            <a:ext cx="3543300" cy="1662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10" name="TextBox 10"/>
          <p:cNvSpPr txBox="1">
            <a:spLocks noChangeArrowheads="1"/>
          </p:cNvSpPr>
          <p:nvPr/>
        </p:nvSpPr>
        <p:spPr bwMode="auto">
          <a:xfrm>
            <a:off x="3505200" y="141288"/>
            <a:ext cx="15319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Real quantity</a:t>
            </a:r>
          </a:p>
        </p:txBody>
      </p:sp>
      <p:sp>
        <p:nvSpPr>
          <p:cNvPr id="12" name="Oval 11"/>
          <p:cNvSpPr/>
          <p:nvPr/>
        </p:nvSpPr>
        <p:spPr>
          <a:xfrm>
            <a:off x="3505200" y="76200"/>
            <a:ext cx="1531938" cy="5222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64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More practice with Ghosts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 cstate="print"/>
          <a:srcRect l="29504" t="51636" r="11340" b="31505"/>
          <a:stretch>
            <a:fillRect/>
          </a:stretch>
        </p:blipFill>
        <p:spPr bwMode="auto">
          <a:xfrm>
            <a:off x="28575" y="2679700"/>
            <a:ext cx="8899525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5410200" y="2879725"/>
            <a:ext cx="1066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65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Bidiagonalizing </a:t>
            </a:r>
            <a:r>
              <a:rPr lang="el-GR" smtClean="0"/>
              <a:t>Σ</a:t>
            </a:r>
            <a:r>
              <a:rPr lang="en-US" smtClean="0"/>
              <a:t>=I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304800" y="3897313"/>
            <a:ext cx="8229600" cy="2590800"/>
          </a:xfrm>
        </p:spPr>
        <p:txBody>
          <a:bodyPr/>
          <a:lstStyle/>
          <a:p>
            <a:pPr eaLnBrk="1" hangingPunct="1"/>
            <a:r>
              <a:rPr lang="en-US" smtClean="0"/>
              <a:t>Z’Z has the </a:t>
            </a:r>
            <a:r>
              <a:rPr lang="el-GR" smtClean="0"/>
              <a:t>Σ</a:t>
            </a:r>
            <a:r>
              <a:rPr lang="en-US" smtClean="0"/>
              <a:t>=I density giving a special case of</a:t>
            </a:r>
          </a:p>
          <a:p>
            <a:pPr eaLnBrk="1" hangingPunct="1"/>
            <a:endParaRPr lang="en-US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3" cstate="print"/>
          <a:srcRect l="31664" t="47990" r="10909" b="26131"/>
          <a:stretch>
            <a:fillRect/>
          </a:stretch>
        </p:blipFill>
        <p:spPr bwMode="auto">
          <a:xfrm>
            <a:off x="304800" y="1295400"/>
            <a:ext cx="88153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4" cstate="print"/>
          <a:srcRect l="30859" t="64063" r="14017" b="23123"/>
          <a:stretch>
            <a:fillRect/>
          </a:stretch>
        </p:blipFill>
        <p:spPr bwMode="auto">
          <a:xfrm>
            <a:off x="454025" y="4648200"/>
            <a:ext cx="7577138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2"/>
          <p:cNvPicPr>
            <a:picLocks noChangeAspect="1" noChangeArrowheads="1"/>
          </p:cNvPicPr>
          <p:nvPr/>
        </p:nvPicPr>
        <p:blipFill>
          <a:blip r:embed="rId4" cstate="print"/>
          <a:srcRect l="68784" t="63892" r="30107" b="13811"/>
          <a:stretch>
            <a:fillRect/>
          </a:stretch>
        </p:blipFill>
        <p:spPr bwMode="auto">
          <a:xfrm>
            <a:off x="5657850" y="4676775"/>
            <a:ext cx="15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38200" y="1143000"/>
            <a:ext cx="5410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66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Algorithm for Z=G</a:t>
            </a:r>
            <a:r>
              <a:rPr lang="el-GR" smtClean="0"/>
              <a:t>Σ</a:t>
            </a:r>
            <a:r>
              <a:rPr lang="en-US" baseline="30000" smtClean="0"/>
              <a:t>½</a:t>
            </a:r>
            <a:r>
              <a:rPr lang="en-US" smtClean="0"/>
              <a:t> </a:t>
            </a: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 cstate="print"/>
          <a:srcRect l="38889" t="60001" r="15874" b="23479"/>
          <a:stretch>
            <a:fillRect/>
          </a:stretch>
        </p:blipFill>
        <p:spPr bwMode="auto">
          <a:xfrm>
            <a:off x="1295400" y="3200400"/>
            <a:ext cx="5943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67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Algorithm for Z=G</a:t>
            </a:r>
            <a:r>
              <a:rPr lang="el-GR" smtClean="0"/>
              <a:t>Σ</a:t>
            </a:r>
            <a:r>
              <a:rPr lang="en-US" baseline="30000" smtClean="0"/>
              <a:t>½</a:t>
            </a:r>
            <a:r>
              <a:rPr lang="en-US" smtClean="0"/>
              <a:t> </a:t>
            </a:r>
          </a:p>
        </p:txBody>
      </p:sp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3" cstate="print"/>
          <a:srcRect l="38889" t="60001" r="15874" b="23479"/>
          <a:stretch>
            <a:fillRect/>
          </a:stretch>
        </p:blipFill>
        <p:spPr bwMode="auto">
          <a:xfrm>
            <a:off x="1295400" y="1828800"/>
            <a:ext cx="5943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4" cstate="print"/>
          <a:srcRect l="28571" t="42609" r="7938" b="34782"/>
          <a:stretch>
            <a:fillRect/>
          </a:stretch>
        </p:blipFill>
        <p:spPr bwMode="auto">
          <a:xfrm>
            <a:off x="703263" y="3886200"/>
            <a:ext cx="844073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68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Removing U and V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 cstate="print"/>
          <a:srcRect l="27779" t="39130" r="12698" b="31305"/>
          <a:stretch>
            <a:fillRect/>
          </a:stretch>
        </p:blipFill>
        <p:spPr bwMode="auto">
          <a:xfrm>
            <a:off x="457200" y="3352800"/>
            <a:ext cx="773271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 cstate="print"/>
          <a:srcRect l="45767" t="47005" r="22134" b="38550"/>
          <a:stretch>
            <a:fillRect/>
          </a:stretch>
        </p:blipFill>
        <p:spPr bwMode="auto">
          <a:xfrm>
            <a:off x="2362200" y="17526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69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14154" t="27261" r="14154" b="19926"/>
          <a:stretch>
            <a:fillRect/>
          </a:stretch>
        </p:blipFill>
        <p:spPr bwMode="auto">
          <a:xfrm>
            <a:off x="304800" y="641350"/>
            <a:ext cx="8515350" cy="4497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Algorithm cont.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 cstate="print"/>
          <a:srcRect l="27641" t="36761" r="10760" b="27353"/>
          <a:stretch>
            <a:fillRect/>
          </a:stretch>
        </p:blipFill>
        <p:spPr bwMode="auto">
          <a:xfrm>
            <a:off x="457200" y="2286000"/>
            <a:ext cx="75374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391025" y="1905000"/>
            <a:ext cx="76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70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Completion of Recursion</a:t>
            </a:r>
          </a:p>
        </p:txBody>
      </p:sp>
      <p:pic>
        <p:nvPicPr>
          <p:cNvPr id="583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732" t="37041" r="7466" b="27605"/>
          <a:stretch>
            <a:fillRect/>
          </a:stretch>
        </p:blipFill>
        <p:spPr>
          <a:xfrm>
            <a:off x="838200" y="1524000"/>
            <a:ext cx="7315200" cy="3657600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71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107237" cy="1239838"/>
          </a:xfrm>
        </p:spPr>
        <p:txBody>
          <a:bodyPr/>
          <a:lstStyle/>
          <a:p>
            <a:r>
              <a:rPr lang="en-US" dirty="0" smtClean="0"/>
              <a:t>Numerical Experiments – Largest </a:t>
            </a:r>
            <a:r>
              <a:rPr lang="en-US" dirty="0" err="1" smtClean="0"/>
              <a:t>Eigenvalue</a:t>
            </a:r>
            <a:endParaRPr lang="en-US" dirty="0" smtClean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229600" cy="4525963"/>
          </a:xfrm>
        </p:spPr>
        <p:txBody>
          <a:bodyPr/>
          <a:lstStyle/>
          <a:p>
            <a:r>
              <a:rPr lang="en-US" dirty="0" smtClean="0"/>
              <a:t>Analytic Formula for largest </a:t>
            </a:r>
            <a:r>
              <a:rPr lang="en-US" dirty="0" err="1" smtClean="0"/>
              <a:t>eigenvalue</a:t>
            </a:r>
            <a:r>
              <a:rPr lang="en-US" dirty="0" smtClean="0"/>
              <a:t> dist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 and </a:t>
            </a:r>
            <a:r>
              <a:rPr lang="en-US" dirty="0" err="1" smtClean="0"/>
              <a:t>Koev</a:t>
            </a:r>
            <a:r>
              <a:rPr lang="en-US" dirty="0" smtClean="0"/>
              <a:t>: software to compute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 cstate="print"/>
          <a:srcRect l="28430" t="53105" r="5232" b="38330"/>
          <a:stretch>
            <a:fillRect/>
          </a:stretch>
        </p:blipFill>
        <p:spPr bwMode="auto">
          <a:xfrm>
            <a:off x="381000" y="2667000"/>
            <a:ext cx="83216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2" cstate="print"/>
          <a:srcRect l="53943" t="53105" r="44843" b="38330"/>
          <a:stretch>
            <a:fillRect/>
          </a:stretch>
        </p:blipFill>
        <p:spPr bwMode="auto">
          <a:xfrm>
            <a:off x="3620779" y="2703535"/>
            <a:ext cx="15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72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F5B6ED5-0F7B-429A-83E3-697DEE8C8C62}" type="slidenum">
              <a:rPr lang="en-US"/>
              <a:pPr/>
              <a:t>73</a:t>
            </a:fld>
            <a:endParaRPr lang="en-US"/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2" cstate="print"/>
          <a:srcRect l="30624" t="32866" r="28751" b="22244"/>
          <a:stretch>
            <a:fillRect/>
          </a:stretch>
        </p:blipFill>
        <p:spPr bwMode="auto">
          <a:xfrm>
            <a:off x="609600" y="0"/>
            <a:ext cx="7696200" cy="663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2400" y="76200"/>
            <a:ext cx="8763000" cy="571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04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038" y="609600"/>
            <a:ext cx="6908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00400" y="685800"/>
            <a:ext cx="2971800" cy="296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 cstate="print"/>
          <a:srcRect l="7500" t="14429" r="5000" b="3809"/>
          <a:stretch>
            <a:fillRect/>
          </a:stretch>
        </p:blipFill>
        <p:spPr bwMode="auto">
          <a:xfrm>
            <a:off x="0" y="-125413"/>
            <a:ext cx="9144000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76200"/>
            <a:ext cx="8763000" cy="571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44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65150"/>
            <a:ext cx="7040563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86100" y="595313"/>
            <a:ext cx="2971800" cy="296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74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37392824-3100-469D-8ABC-A8B5A72C7F72}" type="slidenum">
              <a:rPr lang="en-US"/>
              <a:pPr/>
              <a:t>75</a:t>
            </a:fld>
            <a:endParaRPr lang="en-US"/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2" cstate="print"/>
          <a:srcRect l="12500" t="13628" r="11005" b="4610"/>
          <a:stretch>
            <a:fillRect/>
          </a:stretch>
        </p:blipFill>
        <p:spPr bwMode="auto">
          <a:xfrm>
            <a:off x="304800" y="0"/>
            <a:ext cx="822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" y="76200"/>
            <a:ext cx="87630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47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513" y="533400"/>
            <a:ext cx="7242175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200400" y="552450"/>
            <a:ext cx="2971800" cy="296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Smallest Eigenvalue as Well</a:t>
            </a:r>
          </a:p>
        </p:txBody>
      </p:sp>
      <p:sp>
        <p:nvSpPr>
          <p:cNvPr id="63491" name="AutoShape 2" descr="https://mail-attachment.googleusercontent.com/attachment/u/1/?ui=2&amp;ik=e8a4e77730&amp;view=att&amp;th=138be4ff1940d3df&amp;attid=0.1&amp;disp=inline&amp;realattid=f_h52g3g0r0&amp;safe=1&amp;zw&amp;saduie=AG9B_P-RYeZZC0FAa273ikpRc9Ep&amp;sadet=1344327014013&amp;sads=naRnkozgGQNUPiit0fspjkfrBp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2" name="AutoShape 4" descr="https://mail-attachment.googleusercontent.com/attachment/u/1/?ui=2&amp;ik=e8a4e77730&amp;view=att&amp;th=138be4ff1940d3df&amp;attid=0.1&amp;disp=inline&amp;realattid=f_h52g3g0r0&amp;safe=1&amp;zw&amp;saduie=AG9B_P-RYeZZC0FAa273ikpRc9Ep&amp;sadet=1344327014013&amp;sads=naRnkozgGQNUPiit0fspjkfrBp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3493" name="Picture 6"/>
          <p:cNvPicPr>
            <a:picLocks noChangeAspect="1" noChangeArrowheads="1"/>
          </p:cNvPicPr>
          <p:nvPr/>
        </p:nvPicPr>
        <p:blipFill>
          <a:blip r:embed="rId2" cstate="print"/>
          <a:srcRect l="20625" t="45691" r="5624" b="35872"/>
          <a:stretch>
            <a:fillRect/>
          </a:stretch>
        </p:blipFill>
        <p:spPr bwMode="auto">
          <a:xfrm>
            <a:off x="0" y="2743200"/>
            <a:ext cx="899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TextBox 6"/>
          <p:cNvSpPr txBox="1">
            <a:spLocks noChangeArrowheads="1"/>
          </p:cNvSpPr>
          <p:nvPr/>
        </p:nvSpPr>
        <p:spPr bwMode="auto">
          <a:xfrm>
            <a:off x="609600" y="1981200"/>
            <a:ext cx="4143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The cdf of the smallest eigenvalue,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76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Cdf’s of smallest eigenvalue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20F3A52A-361D-4F94-94CC-20F2C0561EC5}" type="slidenum">
              <a:rPr lang="en-US"/>
              <a:pPr/>
              <a:t>77</a:t>
            </a:fld>
            <a:endParaRPr lang="en-US"/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2" cstate="print"/>
          <a:srcRect l="32500" t="32063" r="16251" b="16634"/>
          <a:stretch>
            <a:fillRect/>
          </a:stretch>
        </p:blipFill>
        <p:spPr bwMode="auto">
          <a:xfrm>
            <a:off x="990600" y="1295400"/>
            <a:ext cx="68580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" y="76200"/>
            <a:ext cx="8763000" cy="571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451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600" y="457200"/>
            <a:ext cx="711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933700" y="457200"/>
            <a:ext cx="2971800" cy="296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Continuum of </a:t>
            </a:r>
            <a:r>
              <a:rPr lang="en-US" dirty="0" err="1" smtClean="0"/>
              <a:t>Haar</a:t>
            </a:r>
            <a:r>
              <a:rPr lang="en-US" dirty="0" smtClean="0"/>
              <a:t> Measures generalizing orthogonal, unitary, </a:t>
            </a:r>
            <a:r>
              <a:rPr lang="en-US" dirty="0" err="1" smtClean="0"/>
              <a:t>symplectic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Place finite random matrix theory “</a:t>
            </a:r>
            <a:r>
              <a:rPr lang="el-GR" dirty="0" smtClean="0"/>
              <a:t>β</a:t>
            </a:r>
            <a:r>
              <a:rPr lang="en-US" dirty="0" smtClean="0"/>
              <a:t>”into same framework as infinite random matrix theory: specifically </a:t>
            </a:r>
            <a:r>
              <a:rPr lang="el-GR" dirty="0" smtClean="0"/>
              <a:t>β</a:t>
            </a:r>
            <a:r>
              <a:rPr lang="en-US" dirty="0" smtClean="0"/>
              <a:t> as a knob to turn down the randomness, e.g. Airy Kernel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–d</a:t>
            </a:r>
            <a:r>
              <a:rPr lang="en-US" baseline="30000" dirty="0" smtClean="0"/>
              <a:t>2</a:t>
            </a:r>
            <a:r>
              <a:rPr lang="en-US" dirty="0" smtClean="0"/>
              <a:t>/dx</a:t>
            </a:r>
            <a:r>
              <a:rPr lang="en-US" baseline="30000" dirty="0" smtClean="0"/>
              <a:t>2</a:t>
            </a:r>
            <a:r>
              <a:rPr lang="en-US" dirty="0" smtClean="0"/>
              <a:t>+x+(2/</a:t>
            </a:r>
            <a:r>
              <a:rPr lang="el-GR" dirty="0" smtClean="0"/>
              <a:t>β</a:t>
            </a:r>
            <a:r>
              <a:rPr lang="el-GR" baseline="30000" dirty="0" smtClean="0"/>
              <a:t>½</a:t>
            </a:r>
            <a:r>
              <a:rPr lang="en-US" dirty="0" smtClean="0"/>
              <a:t>)</a:t>
            </a:r>
            <a:r>
              <a:rPr lang="en-US" dirty="0" err="1" smtClean="0"/>
              <a:t>dW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White Noise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78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Formally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413" y="1752600"/>
            <a:ext cx="82296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Let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</a:t>
            </a:r>
            <a:r>
              <a:rPr lang="en-US" dirty="0" smtClean="0"/>
              <a:t>=2</a:t>
            </a:r>
            <a:r>
              <a:rPr lang="el-GR" dirty="0" smtClean="0"/>
              <a:t>π</a:t>
            </a:r>
            <a:r>
              <a:rPr lang="en-US" dirty="0" smtClean="0"/>
              <a:t>/</a:t>
            </a:r>
            <a:r>
              <a:rPr lang="el-GR" dirty="0" smtClean="0"/>
              <a:t>Γ</a:t>
            </a:r>
            <a:r>
              <a:rPr lang="en-US" dirty="0" smtClean="0"/>
              <a:t>(n/2)=“surface area of sphere”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Defined at any n=</a:t>
            </a:r>
            <a:r>
              <a:rPr lang="el-GR" dirty="0" smtClean="0"/>
              <a:t> β</a:t>
            </a:r>
            <a:r>
              <a:rPr lang="en-US" dirty="0" smtClean="0"/>
              <a:t>&gt;0.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 </a:t>
            </a:r>
            <a:r>
              <a:rPr lang="el-GR" dirty="0" smtClean="0"/>
              <a:t>β</a:t>
            </a:r>
            <a:r>
              <a:rPr lang="en-US" dirty="0" smtClean="0"/>
              <a:t>-ghost x is formally defined by a function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x</a:t>
            </a:r>
            <a:r>
              <a:rPr lang="en-US" dirty="0" smtClean="0"/>
              <a:t>(r) such that ∫</a:t>
            </a:r>
            <a:r>
              <a:rPr lang="en-US" baseline="30000" dirty="0" smtClean="0"/>
              <a:t>∞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x</a:t>
            </a:r>
            <a:r>
              <a:rPr lang="en-US" dirty="0" smtClean="0"/>
              <a:t>(r) r</a:t>
            </a:r>
            <a:r>
              <a:rPr lang="el-GR" baseline="30000" dirty="0" smtClean="0"/>
              <a:t>β</a:t>
            </a:r>
            <a:r>
              <a:rPr lang="en-US" baseline="30000" dirty="0" smtClean="0"/>
              <a:t>-1</a:t>
            </a:r>
            <a:r>
              <a:rPr lang="en-US" dirty="0" smtClean="0"/>
              <a:t>S</a:t>
            </a:r>
            <a:r>
              <a:rPr lang="el-GR" baseline="-25000" dirty="0" smtClean="0"/>
              <a:t>β</a:t>
            </a:r>
            <a:r>
              <a:rPr lang="en-US" baseline="-25000" dirty="0" smtClean="0"/>
              <a:t>-1</a:t>
            </a:r>
            <a:r>
              <a:rPr lang="en-US" dirty="0" smtClean="0"/>
              <a:t>dr=1.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Note: For </a:t>
            </a:r>
            <a:r>
              <a:rPr lang="el-GR" dirty="0" smtClean="0"/>
              <a:t>β</a:t>
            </a:r>
            <a:r>
              <a:rPr lang="en-US" dirty="0" smtClean="0"/>
              <a:t> integer, the x can be realized as a random spherically symmetric variable in </a:t>
            </a:r>
            <a:r>
              <a:rPr lang="el-GR" dirty="0" smtClean="0"/>
              <a:t>β</a:t>
            </a:r>
            <a:r>
              <a:rPr lang="en-US" dirty="0" smtClean="0"/>
              <a:t> dimensions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Example: A </a:t>
            </a:r>
            <a:r>
              <a:rPr lang="el-GR" dirty="0" smtClean="0"/>
              <a:t>β</a:t>
            </a:r>
            <a:r>
              <a:rPr lang="en-US" dirty="0" smtClean="0"/>
              <a:t>-normal ghost is defined by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 f(r)=(2</a:t>
            </a:r>
            <a:r>
              <a:rPr lang="el-GR" dirty="0" smtClean="0"/>
              <a:t>π</a:t>
            </a:r>
            <a:r>
              <a:rPr lang="en-US" dirty="0" smtClean="0"/>
              <a:t>)</a:t>
            </a:r>
            <a:r>
              <a:rPr lang="en-US" baseline="30000" dirty="0" smtClean="0"/>
              <a:t>-</a:t>
            </a:r>
            <a:r>
              <a:rPr lang="el-GR" baseline="30000" dirty="0" smtClean="0"/>
              <a:t>β</a:t>
            </a:r>
            <a:r>
              <a:rPr lang="en-US" baseline="30000" dirty="0" smtClean="0"/>
              <a:t>/2</a:t>
            </a:r>
            <a:r>
              <a:rPr lang="en-US" dirty="0" smtClean="0"/>
              <a:t>e</a:t>
            </a:r>
            <a:r>
              <a:rPr lang="en-US" baseline="30000" dirty="0" smtClean="0"/>
              <a:t>-r</a:t>
            </a:r>
            <a:r>
              <a:rPr lang="en-US" sz="1940" baseline="80000" dirty="0" smtClean="0"/>
              <a:t>2</a:t>
            </a:r>
            <a:r>
              <a:rPr lang="en-US" baseline="30000" dirty="0" smtClean="0"/>
              <a:t>/2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Example: Zero is defined with constant*</a:t>
            </a:r>
            <a:r>
              <a:rPr lang="el-GR" dirty="0" smtClean="0"/>
              <a:t>δ</a:t>
            </a:r>
            <a:r>
              <a:rPr lang="en-US" dirty="0" smtClean="0"/>
              <a:t>(r).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we do algebra?  Can we do linear algebra?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we add? Can we multiply?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aseline="30000" dirty="0" smtClean="0"/>
          </a:p>
        </p:txBody>
      </p:sp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1524000" y="2895600"/>
            <a:ext cx="42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-25000">
                <a:latin typeface="Calibri" pitchFamily="34" charset="0"/>
              </a:rPr>
              <a:t> r=0</a:t>
            </a:r>
            <a:endParaRPr lang="en-US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79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6279" t="17867" r="38718" b="13820"/>
          <a:stretch>
            <a:fillRect/>
          </a:stretch>
        </p:blipFill>
        <p:spPr bwMode="auto">
          <a:xfrm>
            <a:off x="1752600" y="152400"/>
            <a:ext cx="579120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 t="60117" r="21870" b="25345"/>
          <a:stretch>
            <a:fillRect/>
          </a:stretch>
        </p:blipFill>
        <p:spPr bwMode="auto">
          <a:xfrm>
            <a:off x="-152400" y="5557838"/>
            <a:ext cx="951388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842250" y="6400800"/>
            <a:ext cx="1301750" cy="457200"/>
          </a:xfrm>
        </p:spPr>
        <p:txBody>
          <a:bodyPr/>
          <a:lstStyle/>
          <a:p>
            <a:pPr>
              <a:defRPr/>
            </a:pPr>
            <a:r>
              <a:rPr lang="en-US" altLang="zh-CN" dirty="0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8</a:t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Understanding ∏|</a:t>
            </a:r>
            <a:r>
              <a:rPr lang="el-GR" smtClean="0"/>
              <a:t>λ</a:t>
            </a:r>
            <a:r>
              <a:rPr lang="en-US" baseline="-25000" smtClean="0"/>
              <a:t>i</a:t>
            </a:r>
            <a:r>
              <a:rPr lang="en-US" smtClean="0"/>
              <a:t>-</a:t>
            </a:r>
            <a:r>
              <a:rPr lang="el-GR" smtClean="0"/>
              <a:t>λ</a:t>
            </a:r>
            <a:r>
              <a:rPr lang="en-US" baseline="-25000" smtClean="0"/>
              <a:t>j</a:t>
            </a:r>
            <a:r>
              <a:rPr lang="en-US" smtClean="0"/>
              <a:t>|</a:t>
            </a:r>
            <a:r>
              <a:rPr lang="el-GR" baseline="30000" smtClean="0"/>
              <a:t>β</a:t>
            </a:r>
            <a:r>
              <a:rPr lang="en-US" baseline="30000" smtClean="0"/>
              <a:t> </a:t>
            </a:r>
            <a:endParaRPr lang="en-US" smtClean="0"/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Define volume element (</a:t>
            </a:r>
            <a:r>
              <a:rPr lang="en-US" dirty="0" err="1" smtClean="0"/>
              <a:t>dx</a:t>
            </a:r>
            <a:r>
              <a:rPr lang="en-US" dirty="0" smtClean="0"/>
              <a:t>)^ by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smtClean="0"/>
              <a:t>(r </a:t>
            </a:r>
            <a:r>
              <a:rPr lang="en-US" dirty="0" err="1" smtClean="0"/>
              <a:t>dx</a:t>
            </a:r>
            <a:r>
              <a:rPr lang="en-US" dirty="0" smtClean="0"/>
              <a:t>)^=r</a:t>
            </a:r>
            <a:r>
              <a:rPr lang="el-GR" baseline="30000" dirty="0" smtClean="0"/>
              <a:t>β</a:t>
            </a:r>
            <a:r>
              <a:rPr lang="en-US" dirty="0" smtClean="0"/>
              <a:t>(</a:t>
            </a:r>
            <a:r>
              <a:rPr lang="en-US" dirty="0" err="1" smtClean="0"/>
              <a:t>dx</a:t>
            </a:r>
            <a:r>
              <a:rPr lang="en-US" dirty="0" smtClean="0"/>
              <a:t>)^    (</a:t>
            </a:r>
            <a:r>
              <a:rPr lang="el-GR" dirty="0" smtClean="0"/>
              <a:t>β</a:t>
            </a:r>
            <a:r>
              <a:rPr lang="en-US" dirty="0" smtClean="0"/>
              <a:t>-dim volume, like fractals, but don’t really see any fractal theory here)</a:t>
            </a:r>
          </a:p>
          <a:p>
            <a:pPr eaLnBrk="1" hangingPunct="1"/>
            <a:r>
              <a:rPr lang="en-US" dirty="0" err="1" smtClean="0"/>
              <a:t>Jacobians</a:t>
            </a:r>
            <a:r>
              <a:rPr lang="en-US" dirty="0" smtClean="0"/>
              <a:t>: A=Q</a:t>
            </a:r>
            <a:r>
              <a:rPr lang="el-GR" dirty="0" smtClean="0"/>
              <a:t>Λ</a:t>
            </a:r>
            <a:r>
              <a:rPr lang="en-US" dirty="0" smtClean="0"/>
              <a:t>Q’  (Sym </a:t>
            </a:r>
            <a:r>
              <a:rPr lang="en-US" dirty="0" err="1" smtClean="0"/>
              <a:t>Eigendecomposition</a:t>
            </a:r>
            <a:r>
              <a:rPr lang="en-US" dirty="0" smtClean="0"/>
              <a:t>)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err="1" smtClean="0"/>
              <a:t>Q’dAQ</a:t>
            </a:r>
            <a:r>
              <a:rPr lang="en-US" dirty="0" smtClean="0"/>
              <a:t>=d</a:t>
            </a:r>
            <a:r>
              <a:rPr lang="el-GR" dirty="0" smtClean="0"/>
              <a:t>Λ</a:t>
            </a:r>
            <a:r>
              <a:rPr lang="en-US" dirty="0" smtClean="0"/>
              <a:t>+(</a:t>
            </a:r>
            <a:r>
              <a:rPr lang="en-US" dirty="0" err="1" smtClean="0"/>
              <a:t>Q’dQ</a:t>
            </a:r>
            <a:r>
              <a:rPr lang="en-US" dirty="0" smtClean="0"/>
              <a:t>)</a:t>
            </a:r>
            <a:r>
              <a:rPr lang="el-GR" dirty="0" smtClean="0"/>
              <a:t>Λ</a:t>
            </a:r>
            <a:r>
              <a:rPr lang="en-US" dirty="0" smtClean="0"/>
              <a:t>-</a:t>
            </a:r>
            <a:r>
              <a:rPr lang="el-GR" dirty="0" smtClean="0"/>
              <a:t> Λ</a:t>
            </a:r>
            <a:r>
              <a:rPr lang="en-US" dirty="0" smtClean="0"/>
              <a:t>(</a:t>
            </a:r>
            <a:r>
              <a:rPr lang="en-US" dirty="0" err="1" smtClean="0"/>
              <a:t>Q’dQ</a:t>
            </a:r>
            <a:r>
              <a:rPr lang="en-US" dirty="0" smtClean="0"/>
              <a:t>)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smtClean="0"/>
              <a:t>(</a:t>
            </a:r>
            <a:r>
              <a:rPr lang="en-US" dirty="0" err="1" smtClean="0"/>
              <a:t>dA</a:t>
            </a:r>
            <a:r>
              <a:rPr lang="en-US" dirty="0" smtClean="0"/>
              <a:t>)^=(</a:t>
            </a:r>
            <a:r>
              <a:rPr lang="en-US" dirty="0" err="1" smtClean="0"/>
              <a:t>Q’dAQ</a:t>
            </a:r>
            <a:r>
              <a:rPr lang="en-US" dirty="0" smtClean="0"/>
              <a:t>)^= diagonal ^ strictly-upper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smtClean="0"/>
              <a:t>		diagonal = ∏d</a:t>
            </a:r>
            <a:r>
              <a:rPr lang="el-GR" dirty="0" smtClean="0"/>
              <a:t>λ</a:t>
            </a:r>
            <a:r>
              <a:rPr lang="en-US" baseline="-25000" dirty="0" err="1" smtClean="0"/>
              <a:t>i</a:t>
            </a:r>
            <a:r>
              <a:rPr lang="en-US" baseline="-25000" dirty="0" smtClean="0"/>
              <a:t> </a:t>
            </a:r>
            <a:r>
              <a:rPr lang="en-US" dirty="0" smtClean="0"/>
              <a:t>=(d</a:t>
            </a:r>
            <a:r>
              <a:rPr lang="el-GR" dirty="0" smtClean="0"/>
              <a:t>Λ</a:t>
            </a:r>
            <a:r>
              <a:rPr lang="en-US" dirty="0" smtClean="0"/>
              <a:t>)^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smtClean="0"/>
              <a:t>      off-</a:t>
            </a:r>
            <a:r>
              <a:rPr lang="en-US" dirty="0" err="1" smtClean="0"/>
              <a:t>diag</a:t>
            </a:r>
            <a:r>
              <a:rPr lang="en-US" dirty="0" smtClean="0"/>
              <a:t> = ∏</a:t>
            </a:r>
            <a:r>
              <a:rPr lang="en-US" sz="7200" baseline="-8000" dirty="0" smtClean="0"/>
              <a:t>(</a:t>
            </a:r>
            <a:r>
              <a:rPr lang="en-US" dirty="0" smtClean="0"/>
              <a:t>(</a:t>
            </a:r>
            <a:r>
              <a:rPr lang="en-US" dirty="0" err="1" smtClean="0"/>
              <a:t>Q’dQ</a:t>
            </a:r>
            <a:r>
              <a:rPr lang="en-US" dirty="0" smtClean="0"/>
              <a:t>)</a:t>
            </a:r>
            <a:r>
              <a:rPr lang="en-US" baseline="-25000" dirty="0" err="1" smtClean="0"/>
              <a:t>ij</a:t>
            </a:r>
            <a:r>
              <a:rPr lang="en-US" dirty="0" smtClean="0"/>
              <a:t>(</a:t>
            </a:r>
            <a:r>
              <a:rPr lang="el-GR" dirty="0" smtClean="0"/>
              <a:t>λ</a:t>
            </a:r>
            <a:r>
              <a:rPr lang="en-US" baseline="-25000" dirty="0" err="1" smtClean="0"/>
              <a:t>i</a:t>
            </a:r>
            <a:r>
              <a:rPr lang="en-US" dirty="0" smtClean="0"/>
              <a:t>-</a:t>
            </a:r>
            <a:r>
              <a:rPr lang="el-GR" dirty="0" smtClean="0"/>
              <a:t>λ</a:t>
            </a:r>
            <a:r>
              <a:rPr lang="en-US" baseline="-25000" dirty="0" smtClean="0"/>
              <a:t>j</a:t>
            </a:r>
            <a:r>
              <a:rPr lang="en-US" dirty="0" smtClean="0"/>
              <a:t>)</a:t>
            </a:r>
            <a:r>
              <a:rPr lang="en-US" sz="7200" baseline="-8000" dirty="0" smtClean="0"/>
              <a:t>)</a:t>
            </a:r>
            <a:r>
              <a:rPr lang="en-US" dirty="0" smtClean="0"/>
              <a:t>^=(</a:t>
            </a:r>
            <a:r>
              <a:rPr lang="en-US" dirty="0" err="1" smtClean="0"/>
              <a:t>Q’dQ</a:t>
            </a:r>
            <a:r>
              <a:rPr lang="en-US" dirty="0" smtClean="0"/>
              <a:t>)^ ∏|</a:t>
            </a:r>
            <a:r>
              <a:rPr lang="el-GR" dirty="0" smtClean="0"/>
              <a:t>λ</a:t>
            </a:r>
            <a:r>
              <a:rPr lang="en-US" baseline="-25000" dirty="0" err="1" smtClean="0"/>
              <a:t>i</a:t>
            </a:r>
            <a:r>
              <a:rPr lang="en-US" dirty="0" smtClean="0"/>
              <a:t>-</a:t>
            </a:r>
            <a:r>
              <a:rPr lang="el-GR" dirty="0" smtClean="0"/>
              <a:t>λ</a:t>
            </a:r>
            <a:r>
              <a:rPr lang="en-US" baseline="-25000" dirty="0" smtClean="0"/>
              <a:t>j</a:t>
            </a:r>
            <a:r>
              <a:rPr lang="en-US" dirty="0" smtClean="0"/>
              <a:t>|</a:t>
            </a:r>
            <a:r>
              <a:rPr lang="el-GR" baseline="30000" dirty="0" smtClean="0"/>
              <a:t>β</a:t>
            </a:r>
            <a:r>
              <a:rPr lang="en-US" baseline="30000" dirty="0" smtClean="0"/>
              <a:t> </a:t>
            </a:r>
            <a:endParaRPr lang="en-US" baseline="-25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80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Random Matrices are Really Useful!</a:t>
            </a:r>
          </a:p>
          <a:p>
            <a:r>
              <a:rPr lang="en-US" dirty="0" smtClean="0"/>
              <a:t>The totality of the subject is huge</a:t>
            </a:r>
          </a:p>
          <a:p>
            <a:pPr lvl="1"/>
            <a:r>
              <a:rPr lang="en-US" dirty="0" smtClean="0"/>
              <a:t>Try to get to know it from all corners!</a:t>
            </a:r>
          </a:p>
          <a:p>
            <a:r>
              <a:rPr lang="en-US" dirty="0" smtClean="0"/>
              <a:t>Most Problems still unsolved!</a:t>
            </a:r>
          </a:p>
          <a:p>
            <a:r>
              <a:rPr lang="en-US" dirty="0" smtClean="0"/>
              <a:t>A good computational trick is a good theoretical trick!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81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82</a:t>
            </a:fld>
            <a:endParaRPr lang="en-US" altLang="zh-CN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Haar Measure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5344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β</a:t>
            </a:r>
            <a:r>
              <a:rPr lang="en-US" dirty="0" smtClean="0"/>
              <a:t>=1:  E</a:t>
            </a:r>
            <a:r>
              <a:rPr lang="en-US" baseline="-25000" dirty="0" smtClean="0"/>
              <a:t>Q</a:t>
            </a:r>
            <a:r>
              <a:rPr lang="en-US" dirty="0" smtClean="0"/>
              <a:t>(trace(AQBQ’)</a:t>
            </a:r>
            <a:r>
              <a:rPr lang="en-US" baseline="30000" dirty="0" smtClean="0"/>
              <a:t>k</a:t>
            </a:r>
            <a:r>
              <a:rPr lang="en-US" dirty="0" smtClean="0"/>
              <a:t>)=∑C</a:t>
            </a:r>
            <a:r>
              <a:rPr lang="el-GR" baseline="-25000" dirty="0" smtClean="0"/>
              <a:t>κ</a:t>
            </a:r>
            <a:r>
              <a:rPr lang="en-US" dirty="0" smtClean="0"/>
              <a:t>(A)C</a:t>
            </a:r>
            <a:r>
              <a:rPr lang="el-GR" baseline="-25000" dirty="0" smtClean="0"/>
              <a:t>κ</a:t>
            </a:r>
            <a:r>
              <a:rPr lang="en-US" dirty="0" smtClean="0"/>
              <a:t>(B)/C</a:t>
            </a:r>
            <a:r>
              <a:rPr lang="el-GR" baseline="-25000" dirty="0" smtClean="0"/>
              <a:t>κ</a:t>
            </a:r>
            <a:r>
              <a:rPr lang="en-US" dirty="0" smtClean="0"/>
              <a:t>(I)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Forward Method: Suppose you know C</a:t>
            </a:r>
            <a:r>
              <a:rPr lang="el-GR" baseline="-25000" dirty="0" smtClean="0"/>
              <a:t>κ</a:t>
            </a:r>
            <a:r>
              <a:rPr lang="en-US" dirty="0" smtClean="0"/>
              <a:t>’s a-priori.  (Jack Polynomials!)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Let A and B be diagonal </a:t>
            </a:r>
            <a:r>
              <a:rPr lang="en-US" dirty="0" err="1" smtClean="0"/>
              <a:t>indeterminants</a:t>
            </a:r>
            <a:r>
              <a:rPr lang="en-US" dirty="0" smtClean="0"/>
              <a:t> (Think Generating Functions)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Then can formally obtain moments of Q: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Example: E(|q</a:t>
            </a:r>
            <a:r>
              <a:rPr lang="en-US" baseline="-25000" dirty="0" smtClean="0"/>
              <a:t>11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r>
              <a:rPr lang="en-US" dirty="0" smtClean="0"/>
              <a:t>|q</a:t>
            </a:r>
            <a:r>
              <a:rPr lang="en-US" baseline="-25000" dirty="0" smtClean="0"/>
              <a:t>22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r>
              <a:rPr lang="en-US" dirty="0" smtClean="0"/>
              <a:t>) = (n+</a:t>
            </a:r>
            <a:r>
              <a:rPr lang="el-GR" dirty="0" smtClean="0"/>
              <a:t>α</a:t>
            </a:r>
            <a:r>
              <a:rPr lang="en-US" dirty="0" smtClean="0"/>
              <a:t>-1)/(n(n-1)(n+</a:t>
            </a:r>
            <a:r>
              <a:rPr lang="el-GR" dirty="0" smtClean="0"/>
              <a:t>α</a:t>
            </a:r>
            <a:r>
              <a:rPr lang="en-US" dirty="0" smtClean="0"/>
              <a:t>))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α</a:t>
            </a:r>
            <a:r>
              <a:rPr lang="en-US" dirty="0" smtClean="0"/>
              <a:t>:=2/</a:t>
            </a:r>
            <a:r>
              <a:rPr lang="el-GR" dirty="0" smtClean="0"/>
              <a:t> β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Gram-Schmidt the ghosts.  Same answers coming up!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7407" t="46127" r="4198" b="20651"/>
          <a:stretch>
            <a:fillRect/>
          </a:stretch>
        </p:blipFill>
        <p:spPr bwMode="auto">
          <a:xfrm rot="1035464">
            <a:off x="376890" y="2109612"/>
            <a:ext cx="8848725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83</a:t>
            </a:fld>
            <a:endParaRPr lang="en-US" altLang="zh-C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few more operations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229600" cy="4525963"/>
          </a:xfrm>
        </p:spPr>
        <p:txBody>
          <a:bodyPr/>
          <a:lstStyle/>
          <a:p>
            <a:pPr eaLnBrk="1" hangingPunct="1"/>
            <a:r>
              <a:rPr lang="el-GR" dirty="0" smtClean="0"/>
              <a:t>ΙΙ</a:t>
            </a:r>
            <a:r>
              <a:rPr lang="en-US" dirty="0" smtClean="0"/>
              <a:t>x</a:t>
            </a:r>
            <a:r>
              <a:rPr lang="el-GR" dirty="0" smtClean="0"/>
              <a:t>ΙΙ</a:t>
            </a:r>
            <a:r>
              <a:rPr lang="en-US" dirty="0" smtClean="0"/>
              <a:t> is a real random variable whose density is given by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x</a:t>
            </a:r>
            <a:r>
              <a:rPr lang="en-US" dirty="0" smtClean="0"/>
              <a:t>(r)</a:t>
            </a:r>
          </a:p>
          <a:p>
            <a:pPr eaLnBrk="1" hangingPunct="1"/>
            <a:r>
              <a:rPr lang="en-US" dirty="0" smtClean="0"/>
              <a:t>(</a:t>
            </a:r>
            <a:r>
              <a:rPr lang="en-US" dirty="0" err="1" smtClean="0"/>
              <a:t>x+x</a:t>
            </a:r>
            <a:r>
              <a:rPr lang="en-US" dirty="0" smtClean="0"/>
              <a:t>’)/2 is real random variable given by multiplying </a:t>
            </a:r>
            <a:r>
              <a:rPr lang="el-GR" dirty="0" smtClean="0"/>
              <a:t>ΙΙ</a:t>
            </a:r>
            <a:r>
              <a:rPr lang="en-US" dirty="0" smtClean="0"/>
              <a:t>x</a:t>
            </a:r>
            <a:r>
              <a:rPr lang="el-GR" dirty="0" smtClean="0"/>
              <a:t>ΙΙ</a:t>
            </a:r>
            <a:r>
              <a:rPr lang="en-US" dirty="0" smtClean="0"/>
              <a:t> by a beta distributed random variable representing a coordinate on the sphere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84</a:t>
            </a:fld>
            <a:endParaRPr lang="en-US" altLang="zh-C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6858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Addition of Independent Ghosts:</a:t>
            </a:r>
          </a:p>
        </p:txBody>
      </p:sp>
      <p:sp>
        <p:nvSpPr>
          <p:cNvPr id="68611" name="Content Placeholder 2"/>
          <p:cNvSpPr txBox="1">
            <a:spLocks/>
          </p:cNvSpPr>
          <p:nvPr/>
        </p:nvSpPr>
        <p:spPr bwMode="auto">
          <a:xfrm>
            <a:off x="381000" y="1600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Calibri" pitchFamily="34" charset="0"/>
              </a:rPr>
              <a:t>Addition returns a spherically symmetric object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Calibri" pitchFamily="34" charset="0"/>
              </a:rPr>
              <a:t>Have an integral formula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Calibri" pitchFamily="34" charset="0"/>
              </a:rPr>
              <a:t>Prefer: Add the real part, imaginary part completed to keep spherical symmetry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85</a:t>
            </a:fld>
            <a:endParaRPr lang="en-US" altLang="zh-C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Multiplication of Independent Ghosts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Just multiply </a:t>
            </a:r>
            <a:r>
              <a:rPr lang="el-GR" smtClean="0"/>
              <a:t>ΙΙ</a:t>
            </a:r>
            <a:r>
              <a:rPr lang="en-US" smtClean="0"/>
              <a:t>z</a:t>
            </a:r>
            <a:r>
              <a:rPr lang="el-GR" smtClean="0"/>
              <a:t>ΙΙ</a:t>
            </a:r>
            <a:r>
              <a:rPr lang="en-US" smtClean="0"/>
              <a:t>’s and plug in spherical symmetry</a:t>
            </a:r>
          </a:p>
          <a:p>
            <a:pPr eaLnBrk="1" hangingPunct="1"/>
            <a:r>
              <a:rPr lang="en-US" smtClean="0"/>
              <a:t>Multiplication is commutative</a:t>
            </a:r>
          </a:p>
          <a:p>
            <a:pPr lvl="1" eaLnBrk="1" hangingPunct="1"/>
            <a:r>
              <a:rPr lang="en-US" smtClean="0"/>
              <a:t>(Important Example: Quaternions don’t commute, but spherically symmetric random variables do!)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86</a:t>
            </a:fld>
            <a:endParaRPr lang="en-US" altLang="zh-C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Further Uses of Ghosts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2296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Multivariate Orthogonal Polynomials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Tracy-</a:t>
            </a:r>
            <a:r>
              <a:rPr lang="en-US" dirty="0" err="1" smtClean="0"/>
              <a:t>Widom</a:t>
            </a:r>
            <a:r>
              <a:rPr lang="en-US" dirty="0" smtClean="0"/>
              <a:t> Laws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Largest </a:t>
            </a:r>
            <a:r>
              <a:rPr lang="en-US" dirty="0" err="1" smtClean="0"/>
              <a:t>Eigenvalues</a:t>
            </a:r>
            <a:r>
              <a:rPr lang="en-US" dirty="0" smtClean="0"/>
              <a:t>/Smallest </a:t>
            </a:r>
            <a:r>
              <a:rPr lang="en-US" dirty="0" err="1" smtClean="0"/>
              <a:t>Eigenvalues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Expect lots of uses to be discovered…</a:t>
            </a:r>
          </a:p>
        </p:txBody>
      </p:sp>
      <p:pic>
        <p:nvPicPr>
          <p:cNvPr id="72708" name="Picture 3"/>
          <p:cNvPicPr>
            <a:picLocks noChangeAspect="1" noChangeArrowheads="1"/>
          </p:cNvPicPr>
          <p:nvPr/>
        </p:nvPicPr>
        <p:blipFill>
          <a:blip r:embed="rId3" cstate="print"/>
          <a:srcRect l="21175" t="22496" r="21257" b="4559"/>
          <a:stretch>
            <a:fillRect/>
          </a:stretch>
        </p:blipFill>
        <p:spPr bwMode="auto">
          <a:xfrm>
            <a:off x="2286000" y="3067050"/>
            <a:ext cx="31242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87</a:t>
            </a:fld>
            <a:endParaRPr lang="en-US" altLang="zh-C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600200" y="2362200"/>
            <a:ext cx="5486400" cy="1143000"/>
          </a:xfrm>
        </p:spPr>
        <p:txBody>
          <a:bodyPr/>
          <a:lstStyle/>
          <a:p>
            <a:r>
              <a:rPr lang="en-US" altLang="zh-CN" sz="4000" smtClean="0">
                <a:ea typeface="宋体" charset="-122"/>
              </a:rPr>
              <a:t>Numerical Tools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88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Entertainment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smtClean="0">
              <a:ea typeface="宋体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89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CN" smtClean="0">
              <a:ea typeface="宋体" charset="-122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smtClean="0">
              <a:ea typeface="宋体" charset="-122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/>
          <a:srcRect l="12056" t="32756" r="35577" b="11981"/>
          <a:stretch>
            <a:fillRect/>
          </a:stretch>
        </p:blipFill>
        <p:spPr bwMode="auto">
          <a:xfrm>
            <a:off x="381000" y="152400"/>
            <a:ext cx="8382000" cy="634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Page </a:t>
            </a:r>
            <a:fld id="{72D78AD0-160A-4777-8390-4CCBAAA9958F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ctrTitle"/>
          </p:nvPr>
        </p:nvSpPr>
        <p:spPr>
          <a:xfrm>
            <a:off x="544513" y="762000"/>
            <a:ext cx="7772400" cy="1470025"/>
          </a:xfrm>
        </p:spPr>
        <p:txBody>
          <a:bodyPr/>
          <a:lstStyle/>
          <a:p>
            <a:pPr algn="ctr"/>
            <a:r>
              <a:rPr lang="en-US" altLang="zh-CN" sz="3200" smtClean="0">
                <a:ea typeface="宋体" charset="-122"/>
              </a:rPr>
              <a:t>Random Triangles, </a:t>
            </a:r>
            <a:br>
              <a:rPr lang="en-US" altLang="zh-CN" sz="3200" smtClean="0">
                <a:ea typeface="宋体" charset="-122"/>
              </a:rPr>
            </a:br>
            <a:r>
              <a:rPr lang="en-US" altLang="zh-CN" sz="3200" smtClean="0">
                <a:ea typeface="宋体" charset="-122"/>
              </a:rPr>
              <a:t>Random Matrices, and Lewis Carroll </a:t>
            </a:r>
            <a:r>
              <a:rPr lang="en-US" altLang="zh-CN" sz="2400" smtClean="0">
                <a:ea typeface="宋体" charset="-122"/>
              </a:rPr>
              <a:t/>
            </a:r>
            <a:br>
              <a:rPr lang="en-US" altLang="zh-CN" sz="2400" smtClean="0">
                <a:ea typeface="宋体" charset="-122"/>
              </a:rPr>
            </a:br>
            <a:endParaRPr lang="en-US" altLang="zh-CN" sz="2400" smtClean="0">
              <a:ea typeface="宋体" charset="-122"/>
            </a:endParaRPr>
          </a:p>
        </p:txBody>
      </p:sp>
      <p:sp>
        <p:nvSpPr>
          <p:cNvPr id="55299" name="Subtitle 2"/>
          <p:cNvSpPr txBox="1">
            <a:spLocks/>
          </p:cNvSpPr>
          <p:nvPr/>
        </p:nvSpPr>
        <p:spPr bwMode="auto">
          <a:xfrm>
            <a:off x="2133600" y="3200400"/>
            <a:ext cx="4191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buClr>
                <a:srgbClr val="993333"/>
              </a:buClr>
            </a:pPr>
            <a:r>
              <a:rPr lang="en-US" altLang="zh-CN" sz="2300">
                <a:solidFill>
                  <a:srgbClr val="993333"/>
                </a:solidFill>
                <a:latin typeface="Times New Roman" pitchFamily="18" charset="0"/>
              </a:rPr>
              <a:t>Alan Edelman</a:t>
            </a:r>
          </a:p>
          <a:p>
            <a:pPr algn="ctr" eaLnBrk="0" hangingPunct="0">
              <a:buClr>
                <a:srgbClr val="993333"/>
              </a:buClr>
            </a:pPr>
            <a:r>
              <a:rPr lang="en-US" altLang="zh-CN" sz="2300">
                <a:solidFill>
                  <a:srgbClr val="993333"/>
                </a:solidFill>
                <a:latin typeface="Times New Roman" pitchFamily="18" charset="0"/>
              </a:rPr>
              <a:t>Mathematics </a:t>
            </a:r>
          </a:p>
          <a:p>
            <a:pPr algn="ctr" eaLnBrk="0" hangingPunct="0">
              <a:buClr>
                <a:srgbClr val="993333"/>
              </a:buClr>
            </a:pPr>
            <a:r>
              <a:rPr lang="en-US" altLang="zh-CN" sz="2300">
                <a:solidFill>
                  <a:srgbClr val="993333"/>
                </a:solidFill>
                <a:latin typeface="Times New Roman" pitchFamily="18" charset="0"/>
              </a:rPr>
              <a:t>Computer Science &amp; AI Labs</a:t>
            </a:r>
          </a:p>
          <a:p>
            <a:pPr algn="ctr" eaLnBrk="0" hangingPunct="0">
              <a:lnSpc>
                <a:spcPts val="2700"/>
              </a:lnSpc>
              <a:spcAft>
                <a:spcPts val="1400"/>
              </a:spcAft>
              <a:buClr>
                <a:srgbClr val="993333"/>
              </a:buClr>
            </a:pPr>
            <a:endParaRPr lang="en-US" altLang="zh-CN" sz="2300">
              <a:solidFill>
                <a:srgbClr val="993333"/>
              </a:solidFill>
              <a:latin typeface="Times New Roman" pitchFamily="18" charset="0"/>
            </a:endParaRPr>
          </a:p>
        </p:txBody>
      </p:sp>
      <p:sp>
        <p:nvSpPr>
          <p:cNvPr id="55300" name="Subtitle 2"/>
          <p:cNvSpPr txBox="1">
            <a:spLocks/>
          </p:cNvSpPr>
          <p:nvPr/>
        </p:nvSpPr>
        <p:spPr bwMode="auto">
          <a:xfrm>
            <a:off x="457200" y="4724400"/>
            <a:ext cx="7239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buClr>
                <a:srgbClr val="993333"/>
              </a:buClr>
            </a:pPr>
            <a:r>
              <a:rPr lang="en-US" altLang="zh-CN" sz="2300">
                <a:solidFill>
                  <a:srgbClr val="993333"/>
                </a:solidFill>
                <a:latin typeface="Times New Roman" pitchFamily="18" charset="0"/>
              </a:rPr>
              <a:t>Gilbert Strang</a:t>
            </a:r>
          </a:p>
          <a:p>
            <a:pPr algn="ctr" eaLnBrk="0" hangingPunct="0">
              <a:buClr>
                <a:srgbClr val="993333"/>
              </a:buClr>
            </a:pPr>
            <a:r>
              <a:rPr lang="en-US" altLang="zh-CN" sz="2300">
                <a:solidFill>
                  <a:srgbClr val="993333"/>
                </a:solidFill>
                <a:latin typeface="Times New Roman" pitchFamily="18" charset="0"/>
              </a:rPr>
              <a:t>Mathematics</a:t>
            </a:r>
          </a:p>
          <a:p>
            <a:pPr algn="ctr" eaLnBrk="0" hangingPunct="0">
              <a:buClr>
                <a:srgbClr val="993333"/>
              </a:buClr>
            </a:pPr>
            <a:endParaRPr lang="en-US" altLang="zh-CN" sz="2300">
              <a:solidFill>
                <a:srgbClr val="993333"/>
              </a:solidFill>
              <a:latin typeface="Times New Roman" pitchFamily="18" charset="0"/>
            </a:endParaRPr>
          </a:p>
        </p:txBody>
      </p:sp>
      <p:pic>
        <p:nvPicPr>
          <p:cNvPr id="55301" name="Picture 2" descr="http://people.csail.mit.edu/brooks/all%20images/images/csail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867400"/>
            <a:ext cx="9461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Box 6"/>
          <p:cNvSpPr txBox="1">
            <a:spLocks noChangeArrowheads="1"/>
          </p:cNvSpPr>
          <p:nvPr/>
        </p:nvSpPr>
        <p:spPr bwMode="auto">
          <a:xfrm>
            <a:off x="5638800" y="6581775"/>
            <a:ext cx="2667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200"/>
              <a:t>Computer Science &amp; AI Laboratories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Presentation Author, 2003</a:t>
            </a:r>
          </a:p>
          <a:p>
            <a:pPr>
              <a:defRPr/>
            </a:pPr>
            <a:r>
              <a:rPr lang="en-US" altLang="zh-CN" smtClean="0"/>
              <a:t>Page </a:t>
            </a:r>
            <a:fld id="{522A2C48-B569-4DB1-BB6A-13A7FD7F8346}" type="slidenum">
              <a:rPr lang="en-US" altLang="zh-CN" smtClean="0"/>
              <a:pPr>
                <a:defRPr/>
              </a:pPr>
              <a:t>90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848600" y="6553200"/>
            <a:ext cx="685800" cy="304800"/>
          </a:xfrm>
          <a:noFill/>
        </p:spPr>
        <p:txBody>
          <a:bodyPr/>
          <a:lstStyle/>
          <a:p>
            <a:r>
              <a:rPr lang="en-US" altLang="zh-CN" smtClean="0"/>
              <a:t>Page </a:t>
            </a:r>
            <a:fld id="{A0DA1DD0-4395-4A3E-A713-C2F8D7677088}" type="slidenum">
              <a:rPr lang="en-US" altLang="zh-CN" smtClean="0"/>
              <a:pPr/>
              <a:t>91</a:t>
            </a:fld>
            <a:endParaRPr lang="en-US" altLang="zh-CN" smtClean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107238" cy="1239838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What do triangles look like?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 cstate="print"/>
          <a:srcRect l="2110" t="15305" r="7314" b="18610"/>
          <a:stretch>
            <a:fillRect/>
          </a:stretch>
        </p:blipFill>
        <p:spPr bwMode="auto">
          <a:xfrm>
            <a:off x="304800" y="2971800"/>
            <a:ext cx="4391025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5" name="TextBox 6"/>
          <p:cNvSpPr txBox="1">
            <a:spLocks noChangeArrowheads="1"/>
          </p:cNvSpPr>
          <p:nvPr/>
        </p:nvSpPr>
        <p:spPr bwMode="auto">
          <a:xfrm>
            <a:off x="152400" y="1981200"/>
            <a:ext cx="480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/>
              <a:t>Popular triangles (Google!) are all acute</a:t>
            </a:r>
          </a:p>
        </p:txBody>
      </p:sp>
      <p:pic>
        <p:nvPicPr>
          <p:cNvPr id="56326" name="Picture 4" descr="http://upload.wikimedia.org/wikipedia/commons/thumb/2/2f/Similar_Triangles.svg/300px-Similar_Triangles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048000"/>
            <a:ext cx="35417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TextBox 9"/>
          <p:cNvSpPr txBox="1">
            <a:spLocks noChangeArrowheads="1"/>
          </p:cNvSpPr>
          <p:nvPr/>
        </p:nvSpPr>
        <p:spPr bwMode="auto">
          <a:xfrm>
            <a:off x="5105400" y="2057400"/>
            <a:ext cx="3733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/>
              <a:t>Textbook (generic) triangles are always acute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848600" y="6553200"/>
            <a:ext cx="685800" cy="304800"/>
          </a:xfrm>
          <a:noFill/>
        </p:spPr>
        <p:txBody>
          <a:bodyPr/>
          <a:lstStyle/>
          <a:p>
            <a:r>
              <a:rPr lang="en-US" altLang="zh-CN" smtClean="0"/>
              <a:t>Page </a:t>
            </a:r>
            <a:fld id="{2CC40EDE-DB95-4F24-951D-37887A8A6603}" type="slidenum">
              <a:rPr lang="en-US" altLang="zh-CN" smtClean="0"/>
              <a:pPr/>
              <a:t>92</a:t>
            </a:fld>
            <a:endParaRPr lang="en-US" altLang="zh-CN" smtClean="0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107238" cy="1239838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What is the probability that a random triangle is acute?</a:t>
            </a:r>
          </a:p>
        </p:txBody>
      </p:sp>
      <p:pic>
        <p:nvPicPr>
          <p:cNvPr id="57348" name="Picture 2" descr="C:\Users\Edelman\Documents\shape theory\book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81200"/>
            <a:ext cx="2819400" cy="423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9" name="Picture 3" descr="C:\Users\Edelman\Documents\shape theory\problem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0000">
            <a:off x="3063875" y="2051050"/>
            <a:ext cx="599122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Box 10"/>
          <p:cNvSpPr txBox="1">
            <a:spLocks noChangeArrowheads="1"/>
          </p:cNvSpPr>
          <p:nvPr/>
        </p:nvSpPr>
        <p:spPr bwMode="auto">
          <a:xfrm>
            <a:off x="4724400" y="6096000"/>
            <a:ext cx="2163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/>
              <a:t>January 20, 1884</a:t>
            </a:r>
          </a:p>
        </p:txBody>
      </p:sp>
      <p:cxnSp>
        <p:nvCxnSpPr>
          <p:cNvPr id="57351" name="Straight Arrow Connector 12"/>
          <p:cNvCxnSpPr>
            <a:cxnSpLocks noChangeShapeType="1"/>
          </p:cNvCxnSpPr>
          <p:nvPr/>
        </p:nvCxnSpPr>
        <p:spPr bwMode="auto">
          <a:xfrm flipV="1">
            <a:off x="6781800" y="5715000"/>
            <a:ext cx="1295400" cy="381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848600" y="6553200"/>
            <a:ext cx="685800" cy="304800"/>
          </a:xfrm>
          <a:noFill/>
        </p:spPr>
        <p:txBody>
          <a:bodyPr/>
          <a:lstStyle/>
          <a:p>
            <a:r>
              <a:rPr lang="en-US" altLang="zh-CN" smtClean="0"/>
              <a:t>Page </a:t>
            </a:r>
            <a:fld id="{48977C28-B01C-447C-B6D9-A4A2A600884D}" type="slidenum">
              <a:rPr lang="en-US" altLang="zh-CN" smtClean="0"/>
              <a:pPr/>
              <a:t>93</a:t>
            </a:fld>
            <a:endParaRPr lang="en-US" altLang="zh-CN" smtClean="0"/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107238" cy="1239838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Depends on your definition of random: One easy case!</a:t>
            </a:r>
          </a:p>
        </p:txBody>
      </p:sp>
      <p:sp>
        <p:nvSpPr>
          <p:cNvPr id="58372" name="TextBox 7"/>
          <p:cNvSpPr txBox="1">
            <a:spLocks noChangeArrowheads="1"/>
          </p:cNvSpPr>
          <p:nvPr/>
        </p:nvSpPr>
        <p:spPr bwMode="auto">
          <a:xfrm>
            <a:off x="990600" y="1752600"/>
            <a:ext cx="6934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/>
              <a:t>Uniform  on the space</a:t>
            </a:r>
          </a:p>
          <a:p>
            <a:pPr eaLnBrk="0" hangingPunct="0"/>
            <a:r>
              <a:rPr lang="en-US" altLang="zh-CN"/>
              <a:t>(Angle 1)+(Angle 2)+(Angle 3)=180</a:t>
            </a:r>
            <a:r>
              <a:rPr lang="en-US" altLang="zh-CN" baseline="30000"/>
              <a:t>o</a:t>
            </a:r>
            <a:endParaRPr lang="en-US" altLang="zh-CN"/>
          </a:p>
        </p:txBody>
      </p:sp>
      <p:pic>
        <p:nvPicPr>
          <p:cNvPr id="58373" name="Picture 8" descr="pasted15.e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590800"/>
            <a:ext cx="50482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Box 9"/>
          <p:cNvSpPr txBox="1">
            <a:spLocks noChangeArrowheads="1"/>
          </p:cNvSpPr>
          <p:nvPr/>
        </p:nvSpPr>
        <p:spPr bwMode="auto">
          <a:xfrm>
            <a:off x="5562600" y="3657600"/>
            <a:ext cx="2349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/>
              <a:t>Prob(Acute)=¼</a:t>
            </a:r>
          </a:p>
        </p:txBody>
      </p:sp>
      <p:pic>
        <p:nvPicPr>
          <p:cNvPr id="58375" name="Picture 2" descr="http://www.psdgraphics.com/file/da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514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848600" y="6553200"/>
            <a:ext cx="685800" cy="304800"/>
          </a:xfrm>
          <a:noFill/>
        </p:spPr>
        <p:txBody>
          <a:bodyPr/>
          <a:lstStyle/>
          <a:p>
            <a:r>
              <a:rPr lang="en-US" altLang="zh-CN" smtClean="0"/>
              <a:t>Page </a:t>
            </a:r>
            <a:fld id="{3E4CFA7C-A87D-47B7-98AE-27FA6D97E7A2}" type="slidenum">
              <a:rPr lang="en-US" altLang="zh-CN" smtClean="0"/>
              <a:pPr/>
              <a:t>94</a:t>
            </a:fld>
            <a:endParaRPr lang="en-US" altLang="zh-CN" smtClean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7107238" cy="1239838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Another case/same answer: normals! P(acute)=¼</a:t>
            </a:r>
          </a:p>
        </p:txBody>
      </p:sp>
      <p:sp>
        <p:nvSpPr>
          <p:cNvPr id="59396" name="TextBox 6"/>
          <p:cNvSpPr txBox="1">
            <a:spLocks noChangeArrowheads="1"/>
          </p:cNvSpPr>
          <p:nvPr/>
        </p:nvSpPr>
        <p:spPr bwMode="auto">
          <a:xfrm>
            <a:off x="609600" y="1828800"/>
            <a:ext cx="72390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3200"/>
              <a:t>3 vertices  x  2 coordinates = </a:t>
            </a:r>
          </a:p>
          <a:p>
            <a:pPr algn="ctr" eaLnBrk="0" hangingPunct="0"/>
            <a:r>
              <a:rPr lang="en-US" altLang="zh-CN" sz="3200"/>
              <a:t>6 independent Standard Normals</a:t>
            </a:r>
          </a:p>
          <a:p>
            <a:pPr algn="ctr" eaLnBrk="0" hangingPunct="0"/>
            <a:endParaRPr lang="en-US" altLang="zh-CN"/>
          </a:p>
          <a:p>
            <a:pPr algn="ctr" eaLnBrk="0" hangingPunct="0"/>
            <a:r>
              <a:rPr lang="en-US" altLang="zh-CN"/>
              <a:t>Experiment:</a:t>
            </a:r>
          </a:p>
          <a:p>
            <a:pPr algn="ctr" eaLnBrk="0" hangingPunct="0"/>
            <a:r>
              <a:rPr lang="en-US" altLang="zh-CN"/>
              <a:t> A=randn(2,3)</a:t>
            </a:r>
          </a:p>
          <a:p>
            <a:pPr algn="ctr" eaLnBrk="0" hangingPunct="0"/>
            <a:r>
              <a:rPr lang="en-US" altLang="zh-CN"/>
              <a:t>            =triangle vertices</a:t>
            </a:r>
          </a:p>
          <a:p>
            <a:pPr algn="ctr" eaLnBrk="0" hangingPunct="0"/>
            <a:endParaRPr lang="en-US" altLang="zh-CN"/>
          </a:p>
          <a:p>
            <a:pPr algn="ctr" eaLnBrk="0" hangingPunct="0"/>
            <a:r>
              <a:rPr lang="en-US" altLang="zh-CN"/>
              <a:t>Not the same probability measure!</a:t>
            </a:r>
          </a:p>
          <a:p>
            <a:pPr eaLnBrk="0" hangingPunct="0"/>
            <a:endParaRPr lang="en-US" altLang="zh-CN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85800" y="5334000"/>
            <a:ext cx="87630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lnSpc>
                <a:spcPts val="4000"/>
              </a:lnSpc>
              <a:defRPr/>
            </a:pPr>
            <a:r>
              <a:rPr lang="en-US" sz="3400" b="1" kern="0" dirty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Open </a:t>
            </a:r>
            <a:r>
              <a:rPr lang="en-US" sz="3400" b="1" kern="0" dirty="0" err="1">
                <a:solidFill>
                  <a:srgbClr val="993333"/>
                </a:solidFill>
                <a:latin typeface="+mj-lt"/>
                <a:ea typeface="+mj-ea"/>
                <a:cs typeface="+mj-cs"/>
              </a:rPr>
              <a:t>problem:give</a:t>
            </a:r>
            <a:r>
              <a:rPr lang="en-US" sz="3400" b="1" kern="0" dirty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a satisfactory explanation of why both measures should give the same answer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/>
          <p:cNvPicPr>
            <a:picLocks noChangeAspect="1"/>
          </p:cNvPicPr>
          <p:nvPr/>
        </p:nvPicPr>
        <p:blipFill>
          <a:blip r:embed="rId3" cstate="print"/>
          <a:srcRect b="10284"/>
          <a:stretch>
            <a:fillRect/>
          </a:stretch>
        </p:blipFill>
        <p:spPr bwMode="auto">
          <a:xfrm>
            <a:off x="1033463" y="2894013"/>
            <a:ext cx="6022975" cy="405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107238" cy="1239838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An interesting experiment</a:t>
            </a:r>
          </a:p>
        </p:txBody>
      </p:sp>
      <p:sp>
        <p:nvSpPr>
          <p:cNvPr id="60420" name="TextBox 4"/>
          <p:cNvSpPr txBox="1">
            <a:spLocks noChangeArrowheads="1"/>
          </p:cNvSpPr>
          <p:nvPr/>
        </p:nvSpPr>
        <p:spPr bwMode="auto">
          <a:xfrm>
            <a:off x="990600" y="2057400"/>
            <a:ext cx="61071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/>
              <a:t>Compute side lengths normalized to a</a:t>
            </a:r>
            <a:r>
              <a:rPr lang="en-US" altLang="zh-CN" baseline="30000"/>
              <a:t>2</a:t>
            </a:r>
            <a:r>
              <a:rPr lang="en-US" altLang="zh-CN"/>
              <a:t>+b</a:t>
            </a:r>
            <a:r>
              <a:rPr lang="en-US" altLang="zh-CN" baseline="30000"/>
              <a:t>2</a:t>
            </a:r>
            <a:r>
              <a:rPr lang="en-US" altLang="zh-CN"/>
              <a:t>+c</a:t>
            </a:r>
            <a:r>
              <a:rPr lang="en-US" altLang="zh-CN" baseline="30000"/>
              <a:t>2</a:t>
            </a:r>
            <a:r>
              <a:rPr lang="en-US" altLang="zh-CN"/>
              <a:t>=1</a:t>
            </a:r>
          </a:p>
          <a:p>
            <a:pPr algn="ctr" eaLnBrk="0" hangingPunct="0"/>
            <a:r>
              <a:rPr lang="en-US" altLang="zh-CN"/>
              <a:t>Plot (a</a:t>
            </a:r>
            <a:r>
              <a:rPr lang="en-US" altLang="zh-CN" baseline="30000"/>
              <a:t>2</a:t>
            </a:r>
            <a:r>
              <a:rPr lang="en-US" altLang="zh-CN"/>
              <a:t>,b</a:t>
            </a:r>
            <a:r>
              <a:rPr lang="en-US" altLang="zh-CN" baseline="30000"/>
              <a:t>2</a:t>
            </a:r>
            <a:r>
              <a:rPr lang="en-US" altLang="zh-CN"/>
              <a:t>,c</a:t>
            </a:r>
            <a:r>
              <a:rPr lang="en-US" altLang="zh-CN" baseline="30000"/>
              <a:t>2</a:t>
            </a:r>
            <a:r>
              <a:rPr lang="en-US" altLang="zh-CN"/>
              <a:t>) in the plane x+y+z=1</a:t>
            </a:r>
          </a:p>
          <a:p>
            <a:pPr algn="ctr" eaLnBrk="0" hangingPunct="0"/>
            <a:r>
              <a:rPr lang="en-US" altLang="zh-CN"/>
              <a:t>Black=Obtuse  Blue=Acute</a:t>
            </a:r>
          </a:p>
        </p:txBody>
      </p:sp>
      <p:sp>
        <p:nvSpPr>
          <p:cNvPr id="60421" name="TextBox 6"/>
          <p:cNvSpPr txBox="1">
            <a:spLocks noChangeArrowheads="1"/>
          </p:cNvSpPr>
          <p:nvPr/>
        </p:nvSpPr>
        <p:spPr bwMode="auto">
          <a:xfrm>
            <a:off x="6477000" y="2657475"/>
            <a:ext cx="1828800" cy="1570038"/>
          </a:xfrm>
          <a:prstGeom prst="rect">
            <a:avLst/>
          </a:prstGeom>
          <a:solidFill>
            <a:schemeClr val="accent1"/>
          </a:solidFill>
          <a:ln w="57150" algn="ctr">
            <a:solidFill>
              <a:srgbClr val="066DEA"/>
            </a:solidFill>
            <a:round/>
            <a:headEnd/>
            <a:tailEnd type="arrow" w="med" len="med"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/>
              <a:t>Dot density largest near the perimeter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72200" y="4267200"/>
            <a:ext cx="2362200" cy="2308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/>
              <a:t>Dot density = uniform on hemisphere as it appears to the eye from above</a:t>
            </a:r>
          </a:p>
        </p:txBody>
      </p:sp>
      <p:sp>
        <p:nvSpPr>
          <p:cNvPr id="6042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848600" y="6553200"/>
            <a:ext cx="914400" cy="304800"/>
          </a:xfrm>
          <a:noFill/>
        </p:spPr>
        <p:txBody>
          <a:bodyPr/>
          <a:lstStyle/>
          <a:p>
            <a:r>
              <a:rPr lang="en-US" altLang="zh-CN" smtClean="0"/>
              <a:t>Page </a:t>
            </a:r>
            <a:fld id="{7ABBF5E4-533C-4626-B909-5A4AE8099E41}" type="slidenum">
              <a:rPr lang="en-US" altLang="zh-CN" smtClean="0"/>
              <a:pPr/>
              <a:t>95</a:t>
            </a:fld>
            <a:endParaRPr lang="en-US" altLang="zh-CN" smtClean="0"/>
          </a:p>
        </p:txBody>
      </p:sp>
      <p:sp>
        <p:nvSpPr>
          <p:cNvPr id="11" name="TextBox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" y="4315061"/>
            <a:ext cx="2040577" cy="1621598"/>
          </a:xfrm>
          <a:prstGeom prst="rect">
            <a:avLst/>
          </a:prstGeom>
          <a:blipFill rotWithShape="1">
            <a:blip r:embed="rId4" cstate="print"/>
            <a:stretch>
              <a:fillRect l="-3519" t="-1838" b="-5515"/>
            </a:stretch>
          </a:blipFill>
          <a:ln w="38100"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cxnSp>
        <p:nvCxnSpPr>
          <p:cNvPr id="60425" name="Straight Arrow Connector 11"/>
          <p:cNvCxnSpPr>
            <a:cxnSpLocks noChangeShapeType="1"/>
          </p:cNvCxnSpPr>
          <p:nvPr/>
        </p:nvCxnSpPr>
        <p:spPr bwMode="auto">
          <a:xfrm flipH="1">
            <a:off x="5638800" y="3505200"/>
            <a:ext cx="838200" cy="384175"/>
          </a:xfrm>
          <a:prstGeom prst="straightConnector1">
            <a:avLst/>
          </a:prstGeom>
          <a:noFill/>
          <a:ln w="57150" algn="ctr">
            <a:solidFill>
              <a:srgbClr val="066DEA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Kendall and others, “Shape Space”</a:t>
            </a:r>
          </a:p>
        </p:txBody>
      </p:sp>
      <p:pic>
        <p:nvPicPr>
          <p:cNvPr id="61443" name="Content Placeholder 4" descr="kendallshapetheor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38200" y="2057400"/>
            <a:ext cx="2735263" cy="4114800"/>
          </a:xfrm>
        </p:spPr>
      </p:pic>
      <p:sp>
        <p:nvSpPr>
          <p:cNvPr id="61444" name="TextBox 5"/>
          <p:cNvSpPr txBox="1">
            <a:spLocks noChangeArrowheads="1"/>
          </p:cNvSpPr>
          <p:nvPr/>
        </p:nvSpPr>
        <p:spPr bwMode="auto">
          <a:xfrm>
            <a:off x="4176713" y="1971675"/>
            <a:ext cx="3810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/>
              <a:t>Kendall “Father” of modern probability theory in Britain.  </a:t>
            </a:r>
          </a:p>
          <a:p>
            <a:pPr eaLnBrk="0" hangingPunct="0"/>
            <a:endParaRPr lang="en-US" altLang="zh-CN"/>
          </a:p>
        </p:txBody>
      </p:sp>
      <p:sp>
        <p:nvSpPr>
          <p:cNvPr id="6144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848600" y="6553200"/>
            <a:ext cx="914400" cy="304800"/>
          </a:xfrm>
          <a:noFill/>
        </p:spPr>
        <p:txBody>
          <a:bodyPr/>
          <a:lstStyle/>
          <a:p>
            <a:r>
              <a:rPr lang="en-US" altLang="zh-CN" smtClean="0"/>
              <a:t>Page </a:t>
            </a:r>
            <a:fld id="{B989B26E-5EFE-416A-8230-FBDCDDB98E3C}" type="slidenum">
              <a:rPr lang="en-US" altLang="zh-CN" smtClean="0"/>
              <a:pPr/>
              <a:t>96</a:t>
            </a:fld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1239838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Connection to Linear Algebra</a:t>
            </a:r>
          </a:p>
        </p:txBody>
      </p:sp>
      <p:sp>
        <p:nvSpPr>
          <p:cNvPr id="62467" name="TextBox 7"/>
          <p:cNvSpPr txBox="1">
            <a:spLocks noChangeArrowheads="1"/>
          </p:cNvSpPr>
          <p:nvPr/>
        </p:nvSpPr>
        <p:spPr bwMode="auto">
          <a:xfrm>
            <a:off x="838200" y="2209800"/>
            <a:ext cx="7696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/>
              <a:t>The problem is equivalent to knowing the condition number distribution of a random 2x2 matrix of normals normalized to Frobenius norm 1.</a:t>
            </a:r>
          </a:p>
          <a:p>
            <a:pPr eaLnBrk="0" hangingPunct="0"/>
            <a:endParaRPr lang="en-US" altLang="zh-CN"/>
          </a:p>
        </p:txBody>
      </p:sp>
      <p:pic>
        <p:nvPicPr>
          <p:cNvPr id="62468" name="Picture 8" descr="twobytw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038600"/>
            <a:ext cx="687705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848600" y="6553200"/>
            <a:ext cx="914400" cy="304800"/>
          </a:xfrm>
          <a:noFill/>
        </p:spPr>
        <p:txBody>
          <a:bodyPr/>
          <a:lstStyle/>
          <a:p>
            <a:r>
              <a:rPr lang="en-US" altLang="zh-CN" smtClean="0"/>
              <a:t>Page </a:t>
            </a:r>
            <a:fld id="{18F2DD10-BD11-4C87-9D45-05784AA63B04}" type="slidenum">
              <a:rPr lang="en-US" altLang="zh-CN" smtClean="0"/>
              <a:pPr/>
              <a:t>97</a:t>
            </a:fld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Connection </a:t>
            </a:r>
            <a:r>
              <a:rPr lang="en-US" altLang="zh-CN" sz="2400" smtClean="0">
                <a:ea typeface="宋体" charset="-122"/>
              </a:rPr>
              <a:t>to </a:t>
            </a:r>
            <a:r>
              <a:rPr lang="en-US" altLang="zh-CN" sz="3200" smtClean="0">
                <a:ea typeface="宋体" charset="-122"/>
              </a:rPr>
              <a:t>Shape Theory</a:t>
            </a:r>
          </a:p>
        </p:txBody>
      </p:sp>
      <p:pic>
        <p:nvPicPr>
          <p:cNvPr id="63491" name="Picture 5" descr="twobytw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038600"/>
            <a:ext cx="687705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8600" y="2209800"/>
            <a:ext cx="8610600" cy="1569660"/>
          </a:xfrm>
          <a:prstGeom prst="rect">
            <a:avLst/>
          </a:prstGeom>
          <a:blipFill rotWithShape="1">
            <a:blip r:embed="rId4" cstate="print"/>
            <a:stretch>
              <a:fillRect l="-1133" t="-3113" r="-1912" b="-7782"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sp>
        <p:nvSpPr>
          <p:cNvPr id="6349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848600" y="6553200"/>
            <a:ext cx="914400" cy="304800"/>
          </a:xfrm>
          <a:noFill/>
        </p:spPr>
        <p:txBody>
          <a:bodyPr/>
          <a:lstStyle/>
          <a:p>
            <a:r>
              <a:rPr lang="en-US" altLang="zh-CN" smtClean="0"/>
              <a:t>Page </a:t>
            </a:r>
            <a:fld id="{764579AB-7A2B-468F-9BBD-03CEE43D471E}" type="slidenum">
              <a:rPr lang="en-US" altLang="zh-CN" smtClean="0"/>
              <a:pPr/>
              <a:t>98</a:t>
            </a:fld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charset="-122"/>
              </a:rPr>
              <a:t>In Terms of Singular Values</a:t>
            </a:r>
          </a:p>
        </p:txBody>
      </p:sp>
      <p:sp>
        <p:nvSpPr>
          <p:cNvPr id="64515" name="TextBox 5"/>
          <p:cNvSpPr txBox="1">
            <a:spLocks noChangeArrowheads="1"/>
          </p:cNvSpPr>
          <p:nvPr/>
        </p:nvSpPr>
        <p:spPr bwMode="auto">
          <a:xfrm>
            <a:off x="1219200" y="1828800"/>
            <a:ext cx="603408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/>
              <a:t>A=(2x2 Orthogonal)(Diagonal)(Rotation(</a:t>
            </a:r>
            <a:r>
              <a:rPr lang="el-GR" altLang="zh-CN"/>
              <a:t>θ</a:t>
            </a:r>
            <a:r>
              <a:rPr lang="en-US" altLang="zh-CN"/>
              <a:t>))</a:t>
            </a:r>
          </a:p>
          <a:p>
            <a:pPr eaLnBrk="0" hangingPunct="0"/>
            <a:endParaRPr lang="en-US" altLang="zh-CN"/>
          </a:p>
          <a:p>
            <a:pPr eaLnBrk="0" hangingPunct="0"/>
            <a:r>
              <a:rPr lang="en-US" altLang="zh-CN"/>
              <a:t>Longitude on hemisphere = 2</a:t>
            </a:r>
            <a:r>
              <a:rPr lang="el-GR" altLang="zh-CN"/>
              <a:t>θ</a:t>
            </a:r>
            <a:endParaRPr lang="en-US" altLang="zh-CN"/>
          </a:p>
          <a:p>
            <a:pPr eaLnBrk="0" hangingPunct="0"/>
            <a:r>
              <a:rPr lang="en-US" altLang="zh-CN"/>
              <a:t>z-coordinate on hemisphere = determinant</a:t>
            </a:r>
          </a:p>
          <a:p>
            <a:pPr eaLnBrk="0" hangingPunct="0"/>
            <a:endParaRPr lang="en-US" altLang="zh-CN"/>
          </a:p>
          <a:p>
            <a:pPr eaLnBrk="0" hangingPunct="0"/>
            <a:r>
              <a:rPr lang="en-US" altLang="zh-CN"/>
              <a:t>Condition Number density (Edelman 89) =</a:t>
            </a:r>
          </a:p>
          <a:p>
            <a:pPr eaLnBrk="0" hangingPunct="0"/>
            <a:endParaRPr lang="en-US" altLang="zh-CN"/>
          </a:p>
          <a:p>
            <a:pPr eaLnBrk="0" hangingPunct="0"/>
            <a:endParaRPr lang="en-US" altLang="zh-CN"/>
          </a:p>
          <a:p>
            <a:pPr eaLnBrk="0" hangingPunct="0"/>
            <a:r>
              <a:rPr lang="en-US" altLang="zh-CN"/>
              <a:t>Or the normalized determinant is uniform:</a:t>
            </a:r>
          </a:p>
          <a:p>
            <a:pPr eaLnBrk="0" hangingPunct="0"/>
            <a:endParaRPr lang="en-US" altLang="zh-CN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6500" t="39711" r="62500" b="53790"/>
          <a:stretch>
            <a:fillRect/>
          </a:stretch>
        </p:blipFill>
        <p:spPr bwMode="auto">
          <a:xfrm>
            <a:off x="1143000" y="4114800"/>
            <a:ext cx="472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3" cstate="print"/>
          <a:srcRect l="33501" t="49818" r="36501" b="40073"/>
          <a:stretch>
            <a:fillRect/>
          </a:stretch>
        </p:blipFill>
        <p:spPr bwMode="auto">
          <a:xfrm>
            <a:off x="1295400" y="5181600"/>
            <a:ext cx="457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TextBox 10"/>
          <p:cNvSpPr txBox="1">
            <a:spLocks noChangeArrowheads="1"/>
          </p:cNvSpPr>
          <p:nvPr/>
        </p:nvSpPr>
        <p:spPr bwMode="auto">
          <a:xfrm>
            <a:off x="1066800" y="6096000"/>
            <a:ext cx="6481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/>
              <a:t>Also ellipticity statistic in multivariate statistics!</a:t>
            </a:r>
          </a:p>
        </p:txBody>
      </p:sp>
      <p:sp>
        <p:nvSpPr>
          <p:cNvPr id="6451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848600" y="6553200"/>
            <a:ext cx="914400" cy="304800"/>
          </a:xfrm>
          <a:noFill/>
        </p:spPr>
        <p:txBody>
          <a:bodyPr/>
          <a:lstStyle/>
          <a:p>
            <a:r>
              <a:rPr lang="en-US" altLang="zh-CN" smtClean="0"/>
              <a:t>Page </a:t>
            </a:r>
            <a:fld id="{48EA960C-721F-48D6-B3F7-DB5D2E622E17}" type="slidenum">
              <a:rPr lang="en-US" altLang="zh-CN" smtClean="0"/>
              <a:pPr/>
              <a:t>99</a:t>
            </a:fld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graphicx,epsfig,amsmath,color}&#10;\begin{document}&#10;\begin{figure}&#10;\includegraphics[scale=0.8]{rmtool.eps}&#10;\end{figure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15"/>
  <p:tag name="BOXHEIGHT" val="454"/>
  <p:tag name="BOXFONT" val="10"/>
  <p:tag name="BOXWRAP" val="False"/>
  <p:tag name="WORKAROUNDTRANSPARENCYBUG" val="False"/>
  <p:tag name="ALLOWFONTSUBSTITUTION" val="False"/>
  <p:tag name="BITMAPFORMAT" val="bmp16m"/>
  <p:tag name="ORIGWIDTH" val="512"/>
  <p:tag name="PICTUREFILESIZE" val="137804854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993333"/>
      </a:accent2>
      <a:accent3>
        <a:srgbClr val="FFFFFF"/>
      </a:accent3>
      <a:accent4>
        <a:srgbClr val="000000"/>
      </a:accent4>
      <a:accent5>
        <a:srgbClr val="EBEBEB"/>
      </a:accent5>
      <a:accent6>
        <a:srgbClr val="8A2D2D"/>
      </a:accent6>
      <a:hlink>
        <a:srgbClr val="4D4D4D"/>
      </a:hlink>
      <a:folHlink>
        <a:srgbClr val="EAEAEA"/>
      </a:folHlink>
    </a:clrScheme>
    <a:fontScheme name="Blank Presentati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11912</TotalTime>
  <Words>3318</Words>
  <Application>Microsoft Office PowerPoint</Application>
  <PresentationFormat>On-screen Show (4:3)</PresentationFormat>
  <Paragraphs>810</Paragraphs>
  <Slides>123</Slides>
  <Notes>103</Notes>
  <HiddenSlides>8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5" baseType="lpstr">
      <vt:lpstr>Blank Presentation</vt:lpstr>
      <vt:lpstr>Equation</vt:lpstr>
      <vt:lpstr>Random Matrix Theory Numerical Computation and Remarkable Applications</vt:lpstr>
      <vt:lpstr>A Personal Theme</vt:lpstr>
      <vt:lpstr>Outline</vt:lpstr>
      <vt:lpstr>Outline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Early View of RMT</vt:lpstr>
      <vt:lpstr>Random matrix theory in the natural progression of mathematics</vt:lpstr>
      <vt:lpstr>Outline</vt:lpstr>
      <vt:lpstr>Crash course to introduce the Theory</vt:lpstr>
      <vt:lpstr>Class Notes from 18.338</vt:lpstr>
      <vt:lpstr>Slide 18</vt:lpstr>
      <vt:lpstr>Tracy-Widom Distribution 1993</vt:lpstr>
      <vt:lpstr>Slide 20</vt:lpstr>
      <vt:lpstr>Free Probability</vt:lpstr>
      <vt:lpstr>Crash Course on White Noise and Brownian Motion</vt:lpstr>
      <vt:lpstr>Outline</vt:lpstr>
      <vt:lpstr>The GUE (Gaussian Unitary Ensemble)</vt:lpstr>
      <vt:lpstr>Applications</vt:lpstr>
      <vt:lpstr>The Marcenko-Pastur Law</vt:lpstr>
      <vt:lpstr>Covariance Matrix Estimation: </vt:lpstr>
      <vt:lpstr>RM Tool – Raj (U Michigan)</vt:lpstr>
      <vt:lpstr>Outline</vt:lpstr>
      <vt:lpstr>Numerical Analysis:  Condition Numbers</vt:lpstr>
      <vt:lpstr>Von Neumann &amp; co.</vt:lpstr>
      <vt:lpstr>Von Neumann &amp; co. estimates  (1947-1951)</vt:lpstr>
      <vt:lpstr>Random cond numbers, n</vt:lpstr>
      <vt:lpstr>Finite n</vt:lpstr>
      <vt:lpstr>Tao-Vu ('09) “the rigorous proof”!</vt:lpstr>
      <vt:lpstr>Sanity Checks on the smallest singular value</vt:lpstr>
      <vt:lpstr>Bounds from the proof</vt:lpstr>
      <vt:lpstr>Good Computation  Good Mathematics</vt:lpstr>
      <vt:lpstr>Outline</vt:lpstr>
      <vt:lpstr>Outline</vt:lpstr>
      <vt:lpstr>Eigenvalues of GOE (β=1)</vt:lpstr>
      <vt:lpstr>Tridiagonal  Model More Efficient</vt:lpstr>
      <vt:lpstr>Histogram without Histogramming: Sturm Sequences</vt:lpstr>
      <vt:lpstr>A good computational trick is a good theoretical trick!</vt:lpstr>
      <vt:lpstr>Efficient Tracy Widom Simulation</vt:lpstr>
      <vt:lpstr>Stochastic Operator – the best way</vt:lpstr>
      <vt:lpstr>Obervation</vt:lpstr>
      <vt:lpstr>Tracy Widom Best Way</vt:lpstr>
      <vt:lpstr>Outline</vt:lpstr>
      <vt:lpstr>The method of Ghosts and Shadows  for Beta Ensembles</vt:lpstr>
      <vt:lpstr>Introduction to Ghosts</vt:lpstr>
      <vt:lpstr>Chi-squared</vt:lpstr>
      <vt:lpstr>Wishart Matrices  (arbitrary covariance)</vt:lpstr>
      <vt:lpstr>Main Purpose of this talk</vt:lpstr>
      <vt:lpstr>Slide 55</vt:lpstr>
      <vt:lpstr>Scary Ideas in Mathematics</vt:lpstr>
      <vt:lpstr>Did you say “commutative”??</vt:lpstr>
      <vt:lpstr>RMT Densities</vt:lpstr>
      <vt:lpstr>Wishart Matrices  (arbitrary covariance)</vt:lpstr>
      <vt:lpstr>Joint Eigenvalue density of G’G Σ </vt:lpstr>
      <vt:lpstr>Generalization of Laguerre</vt:lpstr>
      <vt:lpstr>General β?</vt:lpstr>
      <vt:lpstr>Main Result</vt:lpstr>
      <vt:lpstr>Working with Ghosts</vt:lpstr>
      <vt:lpstr>More practice with Ghosts</vt:lpstr>
      <vt:lpstr>Bidiagonalizing Σ=I</vt:lpstr>
      <vt:lpstr>The Algorithm for Z=GΣ½ </vt:lpstr>
      <vt:lpstr>The Algorithm for Z=GΣ½ </vt:lpstr>
      <vt:lpstr>Removing U and V</vt:lpstr>
      <vt:lpstr>Algorithm cont.</vt:lpstr>
      <vt:lpstr>Completion of Recursion</vt:lpstr>
      <vt:lpstr>Numerical Experiments – Largest Eigenvalue</vt:lpstr>
      <vt:lpstr>Slide 73</vt:lpstr>
      <vt:lpstr>Slide 74</vt:lpstr>
      <vt:lpstr>Slide 75</vt:lpstr>
      <vt:lpstr>Smallest Eigenvalue as Well</vt:lpstr>
      <vt:lpstr>Cdf’s of smallest eigenvalue</vt:lpstr>
      <vt:lpstr>Goals</vt:lpstr>
      <vt:lpstr>Formally</vt:lpstr>
      <vt:lpstr>Understanding ∏|λi-λj|β </vt:lpstr>
      <vt:lpstr>Conclusion</vt:lpstr>
      <vt:lpstr>Slide 82</vt:lpstr>
      <vt:lpstr>Haar Measure</vt:lpstr>
      <vt:lpstr>A few more operations</vt:lpstr>
      <vt:lpstr>Slide 85</vt:lpstr>
      <vt:lpstr>Multiplication of Independent Ghosts</vt:lpstr>
      <vt:lpstr>Further Uses of Ghosts</vt:lpstr>
      <vt:lpstr>Numerical Tools</vt:lpstr>
      <vt:lpstr>Entertainment</vt:lpstr>
      <vt:lpstr>Random Triangles,  Random Matrices, and Lewis Carroll  </vt:lpstr>
      <vt:lpstr>What do triangles look like?</vt:lpstr>
      <vt:lpstr>What is the probability that a random triangle is acute?</vt:lpstr>
      <vt:lpstr>Depends on your definition of random: One easy case!</vt:lpstr>
      <vt:lpstr>Another case/same answer: normals! P(acute)=¼</vt:lpstr>
      <vt:lpstr>An interesting experiment</vt:lpstr>
      <vt:lpstr>Kendall and others, “Shape Space”</vt:lpstr>
      <vt:lpstr>Connection to Linear Algebra</vt:lpstr>
      <vt:lpstr>Connection to Shape Theory</vt:lpstr>
      <vt:lpstr>In Terms of Singular Values</vt:lpstr>
      <vt:lpstr>What are the Eigenvalues of a Sum of (Non-Commuting)  Random Symmetric Matrices? :  A "Quantum Information" Inspired Answer. </vt:lpstr>
      <vt:lpstr>Example Result p=1  classical probability p=0 isotropic convolution (finite free probability)</vt:lpstr>
      <vt:lpstr>Simple Question</vt:lpstr>
      <vt:lpstr>Another Question</vt:lpstr>
      <vt:lpstr>Quantum Information Question</vt:lpstr>
      <vt:lpstr>Moments?</vt:lpstr>
      <vt:lpstr>Wishart</vt:lpstr>
      <vt:lpstr>Slide 107</vt:lpstr>
      <vt:lpstr>Stochastic Differential Operators</vt:lpstr>
      <vt:lpstr>Everyone’s Favorite Tridiagonal</vt:lpstr>
      <vt:lpstr>Everyone’s Favorite Tridiagonal</vt:lpstr>
      <vt:lpstr>Conclusion</vt:lpstr>
      <vt:lpstr>Slide 112</vt:lpstr>
      <vt:lpstr>Slide 113</vt:lpstr>
      <vt:lpstr>Multivariate Orthogonal Polynomials &amp; Hypergeometrics of Matrix Argument</vt:lpstr>
      <vt:lpstr>Multivariate Hypergeometric Functions</vt:lpstr>
      <vt:lpstr>Multivariate Hypergeometric Functions</vt:lpstr>
      <vt:lpstr>Hypergeometric Functions of Matrix Argument, Zonal Polynomials, Jack Polynomials </vt:lpstr>
      <vt:lpstr>Mops (Dumitriu etc. 2004) Symbolic</vt:lpstr>
      <vt:lpstr>Slide 119</vt:lpstr>
      <vt:lpstr>Slide 120</vt:lpstr>
      <vt:lpstr>Smallest eigenvalue statistics</vt:lpstr>
      <vt:lpstr>Slide 122</vt:lpstr>
      <vt:lpstr>Painlevé Equations</vt:lpstr>
    </vt:vector>
  </TitlesOfParts>
  <Company>Allison Associates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George Golabek</dc:creator>
  <cp:lastModifiedBy>Alan Edelman</cp:lastModifiedBy>
  <cp:revision>126</cp:revision>
  <cp:lastPrinted>2011-06-11T23:54:06Z</cp:lastPrinted>
  <dcterms:created xsi:type="dcterms:W3CDTF">2002-10-29T20:26:18Z</dcterms:created>
  <dcterms:modified xsi:type="dcterms:W3CDTF">2013-01-16T19:10:20Z</dcterms:modified>
</cp:coreProperties>
</file>