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3" r:id="rId17"/>
    <p:sldId id="277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93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CFF8-BC12-4BEB-B45C-CF3583D87E9A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8A2F-A587-40E6-BB72-0F80D4A4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1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93CA-2BDD-4A45-8C21-CE458363F2FD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32C1-1069-4094-AC79-F6D82B00C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AAAD2A2-9D62-4778-B9CF-5E0C89DF392E}" type="slidenum">
              <a:rPr lang="en-US" altLang="zh-CN" sz="1200"/>
              <a:pPr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7560A0F-02BE-4629-87A3-BDDBA753C5DD}" type="slidenum">
              <a:rPr lang="en-US" altLang="zh-CN" sz="1200"/>
              <a:pPr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E907F26-C38F-4451-AAF8-01F2245E74C6}" type="slidenum">
              <a:rPr lang="en-US" altLang="zh-CN" sz="1200"/>
              <a:pPr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E17143C-81A2-4AC2-B3DE-7BBEFC353FEC}" type="slidenum">
              <a:rPr lang="en-US" altLang="zh-CN" sz="1200"/>
              <a:pPr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011A85C-CB62-4CD3-A47E-2ABD949ABE06}" type="slidenum">
              <a:rPr lang="en-US" altLang="zh-CN" sz="1200"/>
              <a:pPr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32C1-1069-4094-AC79-F6D82B00C4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32C1-1069-4094-AC79-F6D82B00C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9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32C1-1069-4094-AC79-F6D82B00C4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6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32C1-1069-4094-AC79-F6D82B00C4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32C1-1069-4094-AC79-F6D82B00C4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6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32C1-1069-4094-AC79-F6D82B00C4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32C1-1069-4094-AC79-F6D82B00C4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85621AB-BF9B-4EF1-A8B4-62CDCE40C046}" type="slidenum">
              <a:rPr lang="en-US" altLang="zh-CN" sz="1200"/>
              <a:pPr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19E4120-EB58-4D44-91F7-396B21BDD66C}" type="slidenum">
              <a:rPr lang="en-US" altLang="zh-CN" sz="1200"/>
              <a:pPr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3C4FC5B-B067-45A6-9802-D8DEF318F181}" type="slidenum">
              <a:rPr lang="en-US" altLang="zh-CN" sz="1200"/>
              <a:pPr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9418D74-D88A-45A8-930A-D4BC0D3C5B29}" type="slidenum">
              <a:rPr lang="en-US" altLang="zh-CN" sz="1200"/>
              <a:pPr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EFF865-BA7F-4BE2-9847-574615360E73}" type="slidenum">
              <a:rPr lang="en-US" altLang="zh-CN" sz="1200"/>
              <a:pPr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9336A41-7AA9-457B-9DA5-C5BE58FAC2D7}" type="slidenum">
              <a:rPr lang="en-US" altLang="zh-CN" sz="1200"/>
              <a:pPr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019800"/>
            <a:ext cx="2133600" cy="365125"/>
          </a:xfrm>
        </p:spPr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0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1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05D-92AB-4445-BB2C-6EC52713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A3FA-AADB-449F-8A9D-118A25B32977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405D-92AB-4445-BB2C-6EC5271342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7800"/>
            <a:ext cx="609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people.csail.mit.edu/brooks/all%20images/images/csaillogo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4968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7888288" y="6556829"/>
            <a:ext cx="10668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/>
              <a:t>Slide </a:t>
            </a:r>
            <a:fld id="{CF7D1598-63F5-40F4-BEBB-4C44EDEF0C4C}" type="slidenum">
              <a:rPr lang="en-US" altLang="zh-CN" sz="1000" smtClean="0"/>
              <a:pPr/>
              <a:t>‹#›</a:t>
            </a:fld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9608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pixhost.me/pictures/1854257" TargetMode="External"/><Relationship Id="rId18" Type="http://schemas.openxmlformats.org/officeDocument/2006/relationships/image" Target="../media/image24.jpeg"/><Relationship Id="rId3" Type="http://schemas.openxmlformats.org/officeDocument/2006/relationships/image" Target="../media/image13.jpeg"/><Relationship Id="rId21" Type="http://schemas.openxmlformats.org/officeDocument/2006/relationships/image" Target="../media/image27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ebookee.org/go/?u=http://www.imageporter.com/v62c9b591ic9/41sigtenvCL.jpg.html" TargetMode="External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10" Type="http://schemas.openxmlformats.org/officeDocument/2006/relationships/hyperlink" Target="http://www.amazon.com/gp/product/0521802091?ie=UTF8&amp;tag=ebookdire-20&amp;link_code=as3&amp;camp=211189&amp;creative=373489&amp;creativeASIN=0521802091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http://www.amazon.com/gp/reader/0521194520/ref=sib_dp_pt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hyperlink" Target="http://www.sxc.hu/browse.phtml?f=download&amp;id=480210&amp;redirect=photo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0.png"/><Relationship Id="rId18" Type="http://schemas.openxmlformats.org/officeDocument/2006/relationships/image" Target="../media/image51.jpeg"/><Relationship Id="rId3" Type="http://schemas.openxmlformats.org/officeDocument/2006/relationships/hyperlink" Target="http://www.sxc.hu/browse.phtml?f=download&amp;id=480210&amp;redirect=photo" TargetMode="External"/><Relationship Id="rId7" Type="http://schemas.openxmlformats.org/officeDocument/2006/relationships/image" Target="../media/image37.jpeg"/><Relationship Id="rId12" Type="http://schemas.openxmlformats.org/officeDocument/2006/relationships/image" Target="../media/image49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2.jpeg"/><Relationship Id="rId9" Type="http://schemas.openxmlformats.org/officeDocument/2006/relationships/image" Target="../media/image35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“New</a:t>
            </a:r>
            <a:r>
              <a:rPr lang="en-US" dirty="0"/>
              <a:t>” matrix statistics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Random Matrix </a:t>
            </a:r>
            <a:r>
              <a:rPr lang="en-US" dirty="0" smtClean="0"/>
              <a:t>Theory</a:t>
            </a:r>
            <a:br>
              <a:rPr lang="en-US" dirty="0" smtClean="0"/>
            </a:b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 Julia Programming Language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905000" y="2286000"/>
            <a:ext cx="5105400" cy="9906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 </a:t>
            </a:r>
            <a:endParaRPr lang="en-US" altLang="zh-CN" smtClean="0">
              <a:solidFill>
                <a:srgbClr val="993333"/>
              </a:solidFill>
              <a:ea typeface="宋体" charset="-122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266244" y="281940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993333"/>
              </a:buClr>
            </a:pPr>
            <a:r>
              <a:rPr lang="en-US" altLang="zh-CN" sz="2300">
                <a:solidFill>
                  <a:srgbClr val="993333"/>
                </a:solidFill>
                <a:latin typeface="Times New Roman" pitchFamily="18" charset="0"/>
              </a:rPr>
              <a:t>Alan Edelman</a:t>
            </a:r>
          </a:p>
          <a:p>
            <a:pPr algn="ctr">
              <a:buClr>
                <a:srgbClr val="993333"/>
              </a:buClr>
            </a:pPr>
            <a:r>
              <a:rPr lang="en-US" altLang="zh-CN" sz="2300">
                <a:solidFill>
                  <a:srgbClr val="993333"/>
                </a:solidFill>
                <a:latin typeface="Times New Roman" pitchFamily="18" charset="0"/>
              </a:rPr>
              <a:t>Mathematics </a:t>
            </a:r>
          </a:p>
          <a:p>
            <a:pPr algn="ctr">
              <a:buClr>
                <a:srgbClr val="993333"/>
              </a:buClr>
            </a:pPr>
            <a:r>
              <a:rPr lang="en-US" altLang="zh-CN" sz="2300">
                <a:solidFill>
                  <a:srgbClr val="993333"/>
                </a:solidFill>
                <a:latin typeface="Times New Roman" pitchFamily="18" charset="0"/>
              </a:rPr>
              <a:t>Computer Science &amp; AI Labs</a:t>
            </a:r>
          </a:p>
          <a:p>
            <a:pPr algn="ctr">
              <a:lnSpc>
                <a:spcPts val="2700"/>
              </a:lnSpc>
              <a:spcAft>
                <a:spcPts val="1400"/>
              </a:spcAft>
              <a:buClr>
                <a:srgbClr val="993333"/>
              </a:buClr>
            </a:pPr>
            <a:endParaRPr lang="en-US" altLang="zh-CN" sz="2300">
              <a:solidFill>
                <a:srgbClr val="993333"/>
              </a:solidFill>
              <a:latin typeface="Times New Roman" pitchFamily="18" charset="0"/>
            </a:endParaRP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3306487" y="4343400"/>
            <a:ext cx="21105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dirty="0" err="1" smtClean="0"/>
              <a:t>IMS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ASA</a:t>
            </a:r>
            <a:r>
              <a:rPr lang="en-US" altLang="zh-CN" dirty="0" smtClean="0"/>
              <a:t> 2012</a:t>
            </a:r>
          </a:p>
          <a:p>
            <a:pPr algn="ctr"/>
            <a:r>
              <a:rPr lang="en-US" altLang="zh-CN" dirty="0" smtClean="0"/>
              <a:t>June 15, 2012</a:t>
            </a:r>
          </a:p>
          <a:p>
            <a:pPr algn="ctr"/>
            <a:r>
              <a:rPr lang="en-US" altLang="zh-CN" dirty="0" smtClean="0"/>
              <a:t>Harvard</a:t>
            </a:r>
          </a:p>
        </p:txBody>
      </p:sp>
    </p:spTree>
    <p:extLst>
      <p:ext uri="{BB962C8B-B14F-4D97-AF65-F5344CB8AC3E}">
        <p14:creationId xmlns:p14="http://schemas.microsoft.com/office/powerpoint/2010/main" val="21484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andom Matrix Theory: Invariant Ensembles and Universality (Cour... C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01638"/>
            <a:ext cx="145256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An Introduction to Random Matrices (Cambridge Studies in Advanced Mathematic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15981" r="25691"/>
          <a:stretch>
            <a:fillRect/>
          </a:stretch>
        </p:blipFill>
        <p:spPr bwMode="auto">
          <a:xfrm>
            <a:off x="2590800" y="396875"/>
            <a:ext cx="14065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Random Matrices, Volume 142, Third Edition (Pure and Applied Mat... Cov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36825"/>
            <a:ext cx="13985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Lectures on the Combinatorics of Free Probabil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85763"/>
            <a:ext cx="13335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Front 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00050"/>
            <a:ext cx="14287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Log-Gases and Random Matrices (LMS-34) (London Mathematical Soci... Cover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547938"/>
            <a:ext cx="14192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Random Matrix Models and Their Application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547938"/>
            <a:ext cx="1438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8" descr="Topics in Random Matrix Theo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525713"/>
            <a:ext cx="13112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0" descr="http://pixhost.me/avaxhome/31/4b/001c4b31_medium.jpe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385763"/>
            <a:ext cx="1390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2" descr="http://i.ebayimg.com/t/Theory-Random-Determinants-NEW-V-L-Girko-/00/$(KGrHqF,!l8E2EodmqRWBNww(2qeqw~~0_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525713"/>
            <a:ext cx="149066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4" descr="Random Matrices, Random Processes and Integrable Systems (CRM Series in Mathematical Physics)">
            <a:hlinkClick r:id="rId16" tooltip="Click to view large imag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298950"/>
            <a:ext cx="14192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6" descr="http://images.angusrobertson.com.au/images/ar/97805211/9780521133128/180/270/plain/random-matrices-high-dimensional-phenomena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273550"/>
            <a:ext cx="14255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8" descr="http://www.ebook3000.com/upimg/201005/31/31004112212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273550"/>
            <a:ext cx="14128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0" descr="http://www.pixshock.net/pic_b/6956252967f14c09dabea3ef9d3375b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313238"/>
            <a:ext cx="14176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4" descr="http://www.cambridge.org/jacket/9780521620581/size/l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338638"/>
            <a:ext cx="13906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3175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Early View of RMT</a:t>
            </a:r>
          </a:p>
        </p:txBody>
      </p:sp>
      <p:pic>
        <p:nvPicPr>
          <p:cNvPr id="21507" name="Picture 2" descr="http://terrytao.files.wordpress.com/2010/09/porter.png?w=362&amp;h=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092200"/>
            <a:ext cx="47244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656138" y="1331913"/>
            <a:ext cx="4191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zh-CN" sz="2800"/>
              <a:t>Heavy atoms too hard.  Let’s throw</a:t>
            </a:r>
          </a:p>
          <a:p>
            <a:r>
              <a:rPr lang="en-US" altLang="zh-CN" sz="2800"/>
              <a:t>up our hands and pretend energy levels come from a random matrix</a:t>
            </a:r>
          </a:p>
        </p:txBody>
      </p:sp>
      <p:sp>
        <p:nvSpPr>
          <p:cNvPr id="21509" name="Title 1"/>
          <p:cNvSpPr txBox="1">
            <a:spLocks/>
          </p:cNvSpPr>
          <p:nvPr/>
        </p:nvSpPr>
        <p:spPr bwMode="auto">
          <a:xfrm>
            <a:off x="304800" y="3732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zh-CN" sz="4400">
                <a:latin typeface="Arial" charset="0"/>
              </a:rPr>
              <a:t>Our view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76238" y="4846638"/>
            <a:ext cx="80867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2800"/>
              <a:t>Randomness is a structure!  A NICE STRUCTURE!!!!  </a:t>
            </a:r>
          </a:p>
          <a:p>
            <a:pPr algn="ctr"/>
            <a:r>
              <a:rPr lang="en-US" altLang="zh-CN" sz="2800"/>
              <a:t>Think sampling elections, central limit theorems, </a:t>
            </a:r>
          </a:p>
          <a:p>
            <a:pPr algn="ctr"/>
            <a:r>
              <a:rPr lang="en-US" altLang="zh-CN" sz="2800"/>
              <a:t>self-organizing systems, randomized algorithms,…</a:t>
            </a:r>
          </a:p>
        </p:txBody>
      </p:sp>
    </p:spTree>
    <p:extLst>
      <p:ext uri="{BB962C8B-B14F-4D97-AF65-F5344CB8AC3E}">
        <p14:creationId xmlns:p14="http://schemas.microsoft.com/office/powerpoint/2010/main" val="29868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The Marcenko-Pastur Law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CN" smtClean="0">
                <a:ea typeface="宋体" charset="-122"/>
              </a:rPr>
              <a:t>The density of the </a:t>
            </a:r>
            <a:r>
              <a:rPr lang="en-US" altLang="zh-CN" b="1" smtClean="0">
                <a:ea typeface="宋体" charset="-122"/>
              </a:rPr>
              <a:t>singular values </a:t>
            </a:r>
            <a:r>
              <a:rPr lang="en-US" altLang="zh-CN" smtClean="0">
                <a:ea typeface="宋体" charset="-122"/>
              </a:rPr>
              <a:t>of a normalized rectangular  random matrix with aspect ratio r and iid elements  (in the infinite limit, etc.)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45708" r="28491" b="21919"/>
          <a:stretch>
            <a:fillRect/>
          </a:stretch>
        </p:blipFill>
        <p:spPr bwMode="auto">
          <a:xfrm>
            <a:off x="1524000" y="3744913"/>
            <a:ext cx="564991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43858" r="15421" b="42438"/>
          <a:stretch>
            <a:fillRect/>
          </a:stretch>
        </p:blipFill>
        <p:spPr bwMode="auto">
          <a:xfrm>
            <a:off x="152400" y="5314950"/>
            <a:ext cx="86217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ea typeface="宋体" charset="-122"/>
              </a:rPr>
              <a:t>Covariance Matrix Estimation:</a:t>
            </a:r>
            <a:br>
              <a:rPr lang="en-US" altLang="zh-CN" smtClean="0">
                <a:ea typeface="宋体" charset="-122"/>
              </a:rPr>
            </a:br>
            <a:endParaRPr lang="en-US" altLang="zh-CN" smtClean="0">
              <a:ea typeface="宋体" charset="-122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39786" r="4974" b="7382"/>
          <a:stretch>
            <a:fillRect/>
          </a:stretch>
        </p:blipFill>
        <p:spPr bwMode="auto">
          <a:xfrm>
            <a:off x="0" y="1582738"/>
            <a:ext cx="89916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480175"/>
            <a:ext cx="5553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50" dirty="0">
                <a:latin typeface="Times"/>
                <a:ea typeface="+mn-ea"/>
              </a:rPr>
              <a:t>Source: http://www.math.nyu.edu/fellows_fin_math/gatheral/RandomMatrixCovariance2008.pdf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4191000"/>
            <a:ext cx="5334000" cy="1138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altLang="zh-CN">
              <a:solidFill>
                <a:srgbClr val="FFFF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35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off the presses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HED</a:t>
            </a:r>
            <a:r>
              <a:rPr lang="en-US" dirty="0"/>
              <a:t>: New technique allows simulation of non-crystalline materials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/>
              <a:t>DEK</a:t>
            </a:r>
            <a:r>
              <a:rPr lang="en-US" dirty="0"/>
              <a:t>: Multidisciplinary team develops mathematical approach that could help in simulating materials for solar cells and </a:t>
            </a:r>
            <a:r>
              <a:rPr lang="en-US" dirty="0" err="1"/>
              <a:t>LEDs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BYLINE</a:t>
            </a:r>
            <a:r>
              <a:rPr lang="en-US" dirty="0"/>
              <a:t>: David L. Chandler, MIT News </a:t>
            </a:r>
            <a:r>
              <a:rPr lang="en-US" dirty="0" smtClean="0"/>
              <a:t>Office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Julia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Stereotypes: 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® is for engineers</a:t>
            </a:r>
          </a:p>
          <a:p>
            <a:pPr lvl="1"/>
            <a:r>
              <a:rPr lang="en-US" dirty="0" smtClean="0"/>
              <a:t>R is for statisticians</a:t>
            </a:r>
          </a:p>
          <a:p>
            <a:pPr lvl="1"/>
            <a:r>
              <a:rPr lang="en-US" dirty="0" smtClean="0"/>
              <a:t>Python is for young people</a:t>
            </a:r>
          </a:p>
          <a:p>
            <a:pPr lvl="1"/>
            <a:r>
              <a:rPr lang="en-US" dirty="0" err="1" smtClean="0"/>
              <a:t>Mathematica</a:t>
            </a:r>
            <a:r>
              <a:rPr lang="en-US" dirty="0" smtClean="0"/>
              <a:t>® is for physicists</a:t>
            </a:r>
          </a:p>
          <a:p>
            <a:pPr lvl="1"/>
            <a:r>
              <a:rPr lang="en-US" dirty="0" smtClean="0"/>
              <a:t>Maple® is for mathematicians </a:t>
            </a:r>
          </a:p>
          <a:p>
            <a:pPr lvl="1"/>
            <a:r>
              <a:rPr lang="en-US" dirty="0" smtClean="0"/>
              <a:t>French was designed for French people</a:t>
            </a:r>
          </a:p>
          <a:p>
            <a:pPr lvl="1"/>
            <a:r>
              <a:rPr lang="en-US" dirty="0" smtClean="0"/>
              <a:t>Spanish was designed for Spanish people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olourful Paper Rip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528" y="1551993"/>
            <a:ext cx="59399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otter-printers.com/wp-content/uploads/2011/02/rip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1009650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“Disconnected” Technical Computing World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1747616"/>
            <a:ext cx="2370117" cy="64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" y="2391992"/>
            <a:ext cx="1967459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ig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9" y="1777555"/>
            <a:ext cx="2192268" cy="1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9848"/>
            <a:ext cx="2485767" cy="1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3065438"/>
            <a:ext cx="1392631" cy="83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3876092"/>
            <a:ext cx="1796580" cy="72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1" y="5864094"/>
            <a:ext cx="1753289" cy="1014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18664" r="50000" b="65443"/>
          <a:stretch/>
        </p:blipFill>
        <p:spPr bwMode="auto">
          <a:xfrm>
            <a:off x="-97477" y="4524132"/>
            <a:ext cx="1899677" cy="484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1" y="5008731"/>
            <a:ext cx="1154429" cy="877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ithfriendship.com/images/g/31167/mapreduce-algorithm-by-exam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90" y="3805032"/>
            <a:ext cx="2961560" cy="30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guarsupercomput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6121541" y="5021659"/>
            <a:ext cx="2948210" cy="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35" y="3473861"/>
            <a:ext cx="2133600" cy="1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45" y="2843724"/>
            <a:ext cx="2120050" cy="778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1134" y="984152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Productivity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745" y="984151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 Power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40" y="928344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Potential</a:t>
            </a:r>
            <a:endParaRPr lang="en-US" dirty="0"/>
          </a:p>
        </p:txBody>
      </p:sp>
      <p:pic>
        <p:nvPicPr>
          <p:cNvPr id="1043" name="Picture 19" descr="http://www.nyu.edu/classes/mcdonough/Labview-logo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49" y="5715000"/>
            <a:ext cx="2105346" cy="5263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olourful Paper Rip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528" y="1551993"/>
            <a:ext cx="59399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otter-printers.com/wp-content/uploads/2011/02/rip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1009650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“Disconnected” Technical Computing World</a:t>
            </a:r>
            <a:endParaRPr lang="en-US" dirty="0"/>
          </a:p>
        </p:txBody>
      </p:sp>
      <p:pic>
        <p:nvPicPr>
          <p:cNvPr id="7" name="Picture 2" descr="Fig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9" y="2940775"/>
            <a:ext cx="2192268" cy="1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19" y="3406495"/>
            <a:ext cx="2485767" cy="1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7477" y="3805031"/>
            <a:ext cx="1398737" cy="3073715"/>
            <a:chOff x="-97477" y="1747616"/>
            <a:chExt cx="2453044" cy="51311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1747616"/>
              <a:ext cx="2370117" cy="64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2391992"/>
              <a:ext cx="1967459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065438"/>
              <a:ext cx="1392631" cy="838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876092"/>
              <a:ext cx="1796580" cy="721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864094"/>
              <a:ext cx="1753289" cy="1014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18664" r="50000" b="65443"/>
            <a:stretch/>
          </p:blipFill>
          <p:spPr bwMode="auto">
            <a:xfrm>
              <a:off x="-97477" y="4524132"/>
              <a:ext cx="1899677" cy="4847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008731"/>
              <a:ext cx="1154429" cy="877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http://withfriendship.com/images/g/31167/mapreduce-algorithm-by-exam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77" y="5143926"/>
            <a:ext cx="1765211" cy="1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guarsupercomput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6170582" y="5994582"/>
            <a:ext cx="2948210" cy="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87" y="4612769"/>
            <a:ext cx="2133600" cy="1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1134" y="984152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Productivity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745" y="984151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 Power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40" y="928344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Potential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" y="1445816"/>
            <a:ext cx="31593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Easy on Humans</a:t>
            </a:r>
          </a:p>
          <a:p>
            <a:r>
              <a:rPr lang="en-US" dirty="0" smtClean="0">
                <a:sym typeface="Wingdings" pitchFamily="2" charset="2"/>
              </a:rPr>
              <a:t>Non-Expert Users</a:t>
            </a:r>
          </a:p>
          <a:p>
            <a:r>
              <a:rPr lang="en-US" dirty="0" smtClean="0">
                <a:sym typeface="Wingdings" pitchFamily="2" charset="2"/>
              </a:rPr>
              <a:t>Interface to vast libraries</a:t>
            </a:r>
          </a:p>
          <a:p>
            <a:r>
              <a:rPr lang="en-US" dirty="0" smtClean="0">
                <a:sym typeface="Wingdings" pitchFamily="2" charset="2"/>
              </a:rPr>
              <a:t>Desktop Performance</a:t>
            </a:r>
          </a:p>
          <a:p>
            <a:r>
              <a:rPr lang="en-US" dirty="0" smtClean="0">
                <a:sym typeface="Wingdings" pitchFamily="2" charset="2"/>
              </a:rPr>
              <a:t>Deep Chasm to cross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28166" y="1814035"/>
            <a:ext cx="25557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The Village</a:t>
            </a:r>
          </a:p>
          <a:p>
            <a:r>
              <a:rPr lang="en-US" dirty="0" smtClean="0">
                <a:sym typeface="Wingdings" pitchFamily="2" charset="2"/>
              </a:rPr>
              <a:t>The Market</a:t>
            </a:r>
          </a:p>
          <a:p>
            <a:r>
              <a:rPr lang="en-US" dirty="0" smtClean="0">
                <a:sym typeface="Wingdings" pitchFamily="2" charset="2"/>
              </a:rPr>
              <a:t>The Availability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8519" y="1473351"/>
            <a:ext cx="286266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The Raw Power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dirty="0" smtClean="0">
                <a:sym typeface="Wingdings" pitchFamily="2" charset="2"/>
              </a:rPr>
              <a:t>Hard on Humans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dirty="0" smtClean="0">
                <a:sym typeface="Wingdings" pitchFamily="2" charset="2"/>
              </a:rPr>
              <a:t>Software</a:t>
            </a:r>
          </a:p>
        </p:txBody>
      </p:sp>
      <p:pic>
        <p:nvPicPr>
          <p:cNvPr id="7170" name="Picture 2" descr="http://www.nyu.edu/classes/mcdonough/Labview-logo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3" y="6460989"/>
            <a:ext cx="1671028" cy="417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Julia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Announced this year: </a:t>
            </a:r>
          </a:p>
          <a:p>
            <a:pPr lvl="1"/>
            <a:r>
              <a:rPr lang="en-US" dirty="0" smtClean="0"/>
              <a:t>Jeff </a:t>
            </a:r>
            <a:r>
              <a:rPr lang="en-US" dirty="0" err="1" smtClean="0"/>
              <a:t>Bezanson</a:t>
            </a:r>
            <a:r>
              <a:rPr lang="en-US" dirty="0" smtClean="0"/>
              <a:t>, Stefan </a:t>
            </a:r>
            <a:r>
              <a:rPr lang="en-US" dirty="0" err="1" smtClean="0"/>
              <a:t>Karpinski</a:t>
            </a:r>
            <a:r>
              <a:rPr lang="en-US" dirty="0" smtClean="0"/>
              <a:t>, Viral Shah, AE</a:t>
            </a:r>
          </a:p>
          <a:p>
            <a:r>
              <a:rPr lang="en-US" dirty="0" smtClean="0"/>
              <a:t>“Convenience is winning”: Jeff </a:t>
            </a:r>
            <a:r>
              <a:rPr lang="en-US" dirty="0" err="1" smtClean="0"/>
              <a:t>Bezanson</a:t>
            </a:r>
            <a:endParaRPr lang="en-US" dirty="0" smtClean="0"/>
          </a:p>
          <a:p>
            <a:r>
              <a:rPr lang="en-US" dirty="0" smtClean="0"/>
              <a:t>Solves the “Two Language” Technical Computing Problem:</a:t>
            </a:r>
          </a:p>
          <a:p>
            <a:pPr lvl="1"/>
            <a:r>
              <a:rPr lang="en-US" dirty="0" smtClean="0"/>
              <a:t>Scripting in one language</a:t>
            </a:r>
          </a:p>
          <a:p>
            <a:pPr lvl="1"/>
            <a:r>
              <a:rPr lang="en-US" dirty="0" smtClean="0"/>
              <a:t>Other Languages needed for</a:t>
            </a:r>
          </a:p>
          <a:p>
            <a:pPr lvl="2"/>
            <a:r>
              <a:rPr lang="en-US" dirty="0" smtClean="0"/>
              <a:t>Blockbuster subroutines</a:t>
            </a:r>
          </a:p>
          <a:p>
            <a:pPr lvl="2"/>
            <a:r>
              <a:rPr lang="en-US" dirty="0" smtClean="0"/>
              <a:t>Performance/Deployment</a:t>
            </a:r>
          </a:p>
          <a:p>
            <a:r>
              <a:rPr lang="en-US" dirty="0" smtClean="0"/>
              <a:t>Vibrant Development Community</a:t>
            </a:r>
          </a:p>
          <a:p>
            <a:r>
              <a:rPr lang="en-US" dirty="0" smtClean="0"/>
              <a:t>Flexible Parallelism</a:t>
            </a:r>
          </a:p>
          <a:p>
            <a:r>
              <a:rPr lang="en-US" dirty="0" smtClean="0"/>
              <a:t>Poised for Big Data</a:t>
            </a:r>
          </a:p>
          <a:p>
            <a:r>
              <a:rPr lang="en-US" dirty="0" smtClean="0"/>
              <a:t>Science and national agencies increasingly demand  Open Source </a:t>
            </a:r>
            <a:r>
              <a:rPr lang="en-US" dirty="0" smtClean="0">
                <a:sym typeface="Wingdings" pitchFamily="2" charset="2"/>
              </a:rPr>
              <a:t> Trend will likely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10351" r="9921" b="12389"/>
          <a:stretch/>
        </p:blipFill>
        <p:spPr bwMode="auto">
          <a:xfrm>
            <a:off x="0" y="123092"/>
            <a:ext cx="9038492" cy="619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Hot Technologies Worth Knowing About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0" t="19690" r="27414" b="36554"/>
          <a:stretch>
            <a:fillRect/>
          </a:stretch>
        </p:blipFill>
        <p:spPr bwMode="auto">
          <a:xfrm>
            <a:off x="11289" y="1676400"/>
            <a:ext cx="316818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9757" r="40450" b="67340"/>
          <a:stretch/>
        </p:blipFill>
        <p:spPr bwMode="auto">
          <a:xfrm>
            <a:off x="3384630" y="1600200"/>
            <a:ext cx="5571281" cy="1004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42170" r="40450" b="21975"/>
          <a:stretch/>
        </p:blipFill>
        <p:spPr bwMode="auto">
          <a:xfrm>
            <a:off x="3372906" y="2604304"/>
            <a:ext cx="6013087" cy="3011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Matrix Theory</a:t>
            </a:r>
          </a:p>
          <a:p>
            <a:r>
              <a:rPr lang="en-US" dirty="0" smtClean="0"/>
              <a:t>Julia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Applied Mathematician’s Perspective on Random Matrix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Textbook statistics is traditionally scalar and vector statistics (</a:t>
            </a:r>
            <a:r>
              <a:rPr lang="en-US" dirty="0" err="1" smtClean="0"/>
              <a:t>univariate</a:t>
            </a:r>
            <a:r>
              <a:rPr lang="en-US" dirty="0" smtClean="0"/>
              <a:t>/multivariate)</a:t>
            </a:r>
          </a:p>
          <a:p>
            <a:r>
              <a:rPr lang="en-US" dirty="0" smtClean="0"/>
              <a:t>“Random Matrix Theory” is matrix statistics:</a:t>
            </a:r>
          </a:p>
          <a:p>
            <a:pPr lvl="1"/>
            <a:r>
              <a:rPr lang="en-US" dirty="0" smtClean="0"/>
              <a:t>Really a combination of new and relatively new ideas that are anything but generalizations of the old ways</a:t>
            </a:r>
          </a:p>
          <a:p>
            <a:pPr lvl="1"/>
            <a:r>
              <a:rPr lang="en-US" dirty="0" smtClean="0"/>
              <a:t>Finding new applications in entirely new fields every day (Hint: your field too! You might be the first)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0" t="19690" r="27414" b="36554"/>
          <a:stretch>
            <a:fillRect/>
          </a:stretch>
        </p:blipFill>
        <p:spPr bwMode="auto">
          <a:xfrm>
            <a:off x="152400" y="381000"/>
            <a:ext cx="3962400" cy="566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9620" r="47131" b="32385"/>
          <a:stretch>
            <a:fillRect/>
          </a:stretch>
        </p:blipFill>
        <p:spPr bwMode="auto">
          <a:xfrm>
            <a:off x="4187825" y="533400"/>
            <a:ext cx="507682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87813" y="2971800"/>
            <a:ext cx="464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altLang="zh-CN">
              <a:solidFill>
                <a:srgbClr val="FFFF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5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21516" r="8852" b="38631"/>
          <a:stretch>
            <a:fillRect/>
          </a:stretch>
        </p:blipFill>
        <p:spPr bwMode="auto">
          <a:xfrm>
            <a:off x="342900" y="381000"/>
            <a:ext cx="866933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77515" r="41736" b="6728"/>
          <a:stretch>
            <a:fillRect/>
          </a:stretch>
        </p:blipFill>
        <p:spPr bwMode="auto">
          <a:xfrm>
            <a:off x="304800" y="3255963"/>
            <a:ext cx="872648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52557" r="36298" b="32915"/>
          <a:stretch>
            <a:fillRect/>
          </a:stretch>
        </p:blipFill>
        <p:spPr bwMode="auto">
          <a:xfrm>
            <a:off x="523875" y="5129213"/>
            <a:ext cx="8550275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27261" r="14154" b="19926"/>
          <a:stretch>
            <a:fillRect/>
          </a:stretch>
        </p:blipFill>
        <p:spPr bwMode="auto">
          <a:xfrm>
            <a:off x="304800" y="641350"/>
            <a:ext cx="8515350" cy="449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17867" r="38718" b="13820"/>
          <a:stretch>
            <a:fillRect/>
          </a:stretch>
        </p:blipFill>
        <p:spPr bwMode="auto">
          <a:xfrm>
            <a:off x="1752600" y="152400"/>
            <a:ext cx="57912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7" r="21870" b="25345"/>
          <a:stretch>
            <a:fillRect/>
          </a:stretch>
        </p:blipFill>
        <p:spPr bwMode="auto">
          <a:xfrm>
            <a:off x="-152400" y="5557838"/>
            <a:ext cx="951388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14600" y="5791200"/>
            <a:ext cx="1371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宋体" charset="-122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宋体" charset="-122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32756" r="35577" b="11981"/>
          <a:stretch>
            <a:fillRect/>
          </a:stretch>
        </p:blipFill>
        <p:spPr bwMode="auto">
          <a:xfrm>
            <a:off x="381000" y="152400"/>
            <a:ext cx="8382000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2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6816" b="48631"/>
          <a:stretch>
            <a:fillRect/>
          </a:stretch>
        </p:blipFill>
        <p:spPr bwMode="auto">
          <a:xfrm>
            <a:off x="0" y="0"/>
            <a:ext cx="6018213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8110" r="36816" b="10406"/>
          <a:stretch>
            <a:fillRect/>
          </a:stretch>
        </p:blipFill>
        <p:spPr bwMode="auto">
          <a:xfrm>
            <a:off x="25400" y="4419600"/>
            <a:ext cx="9220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0774" r="36816" b="22830"/>
          <a:stretch>
            <a:fillRect/>
          </a:stretch>
        </p:blipFill>
        <p:spPr bwMode="auto">
          <a:xfrm>
            <a:off x="3665538" y="1981200"/>
            <a:ext cx="5478462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9938" y="5334000"/>
            <a:ext cx="2895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altLang="zh-CN">
              <a:solidFill>
                <a:srgbClr val="FFFF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7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394</Words>
  <Application>Microsoft Office PowerPoint</Application>
  <PresentationFormat>On-screen Show (4:3)</PresentationFormat>
  <Paragraphs>93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“New” matrix statistics of  Random Matrix Theory  and  the Julia Programming Language</vt:lpstr>
      <vt:lpstr>Two Hot Technologies Worth Knowing About</vt:lpstr>
      <vt:lpstr>An Applied Mathematician’s Perspective on Random Matrix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View of RMT</vt:lpstr>
      <vt:lpstr>The Marcenko-Pastur Law</vt:lpstr>
      <vt:lpstr>Covariance Matrix Estimation: </vt:lpstr>
      <vt:lpstr>Hot off the presses</vt:lpstr>
      <vt:lpstr>Part 2: Julia</vt:lpstr>
      <vt:lpstr> “Disconnected” Technical Computing World</vt:lpstr>
      <vt:lpstr> “Disconnected” Technical Computing World</vt:lpstr>
      <vt:lpstr>Julia</vt:lpstr>
      <vt:lpstr>PowerPoint Presentation</vt:lpstr>
      <vt:lpstr>Two New Technologies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“New” matrix statistics of Random Matrix Theory  and  the Julia Programming Language</dc:title>
  <dc:creator>Edelman</dc:creator>
  <cp:lastModifiedBy>Edelman</cp:lastModifiedBy>
  <cp:revision>9</cp:revision>
  <dcterms:created xsi:type="dcterms:W3CDTF">2012-06-14T14:16:03Z</dcterms:created>
  <dcterms:modified xsi:type="dcterms:W3CDTF">2012-06-15T10:33:24Z</dcterms:modified>
</cp:coreProperties>
</file>