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4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1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2AF3F-384A-4B1D-B584-A55DC38BDB3D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2FA2-2ED3-4BCA-B1BC-CF9BBE20CA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2FA2-2ED3-4BCA-B1BC-CF9BBE20CA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4931-4028-4075-9159-9EF0136AD611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025B-475A-42FC-8854-BBFCC2927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Eigenvalues of a Sum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(Non-Commuting)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Random Symmetric Matrices? 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A "Quantum Information" inspired Answer.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2438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Alan Edelman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Ramis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Movassagh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Dec 10, 2010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MSRI</a:t>
            </a:r>
            <a:r>
              <a:rPr lang="en-US" dirty="0" smtClean="0">
                <a:solidFill>
                  <a:schemeClr val="tx1"/>
                </a:solidFill>
              </a:rPr>
              <a:t>, Berkeley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4286" t="62007" r="34286" b="22745"/>
          <a:stretch>
            <a:fillRect/>
          </a:stretch>
        </p:blipFill>
        <p:spPr bwMode="auto">
          <a:xfrm>
            <a:off x="6858000" y="5233095"/>
            <a:ext cx="1478478" cy="50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4286" t="35578" r="34286" b="48158"/>
          <a:stretch>
            <a:fillRect/>
          </a:stretch>
        </p:blipFill>
        <p:spPr bwMode="auto">
          <a:xfrm>
            <a:off x="5057899" y="5252852"/>
            <a:ext cx="1360002" cy="49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</a:t>
            </a:r>
            <a:r>
              <a:rPr lang="en-US" dirty="0" err="1" smtClean="0"/>
              <a:t>eigenvalue</a:t>
            </a:r>
            <a:r>
              <a:rPr lang="en-US" dirty="0" smtClean="0"/>
              <a:t> histograms</a:t>
            </a:r>
            <a:br>
              <a:rPr lang="en-US" dirty="0" smtClean="0"/>
            </a:br>
            <a:r>
              <a:rPr lang="en-US" dirty="0" smtClean="0"/>
              <a:t>look like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763000" cy="3810001"/>
          </a:xfrm>
        </p:spPr>
        <p:txBody>
          <a:bodyPr>
            <a:normAutofit/>
          </a:bodyPr>
          <a:lstStyle/>
          <a:p>
            <a:r>
              <a:rPr lang="en-US" dirty="0" smtClean="0"/>
              <a:t>Q=</a:t>
            </a:r>
            <a:r>
              <a:rPr lang="en-US" dirty="0" err="1" smtClean="0"/>
              <a:t>Haar</a:t>
            </a:r>
            <a:r>
              <a:rPr lang="en-US" dirty="0" smtClean="0"/>
              <a:t> Measure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Isotropic sum </a:t>
            </a:r>
            <a:r>
              <a:rPr lang="en-US" dirty="0" smtClean="0"/>
              <a:t>of random variables: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Pick a random </a:t>
            </a:r>
            <a:r>
              <a:rPr lang="en-US" dirty="0" err="1" smtClean="0"/>
              <a:t>eigenvalue</a:t>
            </a:r>
            <a:r>
              <a:rPr lang="en-US" dirty="0" smtClean="0"/>
              <a:t> from </a:t>
            </a:r>
            <a:r>
              <a:rPr lang="en-US" dirty="0" err="1" smtClean="0"/>
              <a:t>A+QBQ</a:t>
            </a:r>
            <a:r>
              <a:rPr lang="en-US" dirty="0" smtClean="0"/>
              <a:t>’</a:t>
            </a:r>
          </a:p>
          <a:p>
            <a:pPr lvl="1">
              <a:buNone/>
            </a:pPr>
            <a:r>
              <a:rPr lang="en-US" dirty="0" smtClean="0"/>
              <a:t>    = Isotropic convolution of probability densities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depends on joint densities                and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(covariance of </a:t>
            </a:r>
            <a:r>
              <a:rPr lang="en-US" dirty="0" err="1" smtClean="0"/>
              <a:t>eigenvalues</a:t>
            </a:r>
            <a:r>
              <a:rPr lang="en-US" dirty="0" smtClean="0"/>
              <a:t> matters!)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Real </a:t>
            </a:r>
            <a:r>
              <a:rPr lang="el-GR" dirty="0" smtClean="0"/>
              <a:t>β</a:t>
            </a:r>
            <a:r>
              <a:rPr lang="en-US" dirty="0" smtClean="0"/>
              <a:t>=1, complex </a:t>
            </a:r>
            <a:r>
              <a:rPr lang="el-GR" dirty="0" smtClean="0"/>
              <a:t>β</a:t>
            </a:r>
            <a:r>
              <a:rPr lang="en-US" dirty="0" smtClean="0"/>
              <a:t>=2, (quaternion, ghost…)  matters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4008" t="22616" r="9722" b="17726"/>
          <a:stretch>
            <a:fillRect/>
          </a:stretch>
        </p:blipFill>
        <p:spPr bwMode="auto">
          <a:xfrm>
            <a:off x="4953001" y="0"/>
            <a:ext cx="4190999" cy="2678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l="23611" t="19560" r="9028" b="11002"/>
          <a:stretch>
            <a:fillRect/>
          </a:stretch>
        </p:blipFill>
        <p:spPr bwMode="auto">
          <a:xfrm>
            <a:off x="4953000" y="-1"/>
            <a:ext cx="4191000" cy="3067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28044" t="70000" r="6521" b="16000"/>
          <a:stretch>
            <a:fillRect/>
          </a:stretch>
        </p:blipFill>
        <p:spPr bwMode="auto">
          <a:xfrm>
            <a:off x="6553200" y="365760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9861" t="72449" r="20139" b="10204"/>
          <a:stretch>
            <a:fillRect/>
          </a:stretch>
        </p:blipFill>
        <p:spPr bwMode="auto">
          <a:xfrm>
            <a:off x="5486400" y="2936173"/>
            <a:ext cx="3657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52400"/>
            <a:ext cx="9372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9" y="3047999"/>
            <a:ext cx="8763000" cy="3810001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Free  sum </a:t>
            </a:r>
            <a:r>
              <a:rPr lang="en-US" dirty="0" smtClean="0"/>
              <a:t>of random variables: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Pick a random </a:t>
            </a:r>
            <a:r>
              <a:rPr lang="en-US" dirty="0" err="1" smtClean="0"/>
              <a:t>eigenvalue</a:t>
            </a:r>
            <a:r>
              <a:rPr lang="en-US" dirty="0" smtClean="0"/>
              <a:t> from </a:t>
            </a:r>
            <a:r>
              <a:rPr lang="en-US" dirty="0" err="1" smtClean="0"/>
              <a:t>A+QBQ</a:t>
            </a:r>
            <a:r>
              <a:rPr lang="en-US" dirty="0" smtClean="0"/>
              <a:t>’</a:t>
            </a:r>
          </a:p>
          <a:p>
            <a:pPr lvl="1">
              <a:buNone/>
            </a:pPr>
            <a:r>
              <a:rPr lang="en-US" dirty="0" smtClean="0"/>
              <a:t>    Take infinite limit as matrix size gets infinite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longer depends on covariance or joint density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longer depends on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Infinite limit of “</a:t>
            </a:r>
            <a:r>
              <a:rPr lang="en-US" dirty="0" err="1" smtClean="0"/>
              <a:t>iso</a:t>
            </a:r>
            <a:r>
              <a:rPr lang="en-US" dirty="0" smtClean="0"/>
              <a:t>” when taken properly</a:t>
            </a:r>
          </a:p>
        </p:txBody>
      </p:sp>
      <p:pic>
        <p:nvPicPr>
          <p:cNvPr id="10" name="Picture 9" descr="fre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066800"/>
            <a:ext cx="3124200" cy="20598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2209800"/>
            <a:ext cx="555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sz="2400" dirty="0" smtClean="0">
                <a:sym typeface="Wingdings" pitchFamily="2" charset="2"/>
              </a:rPr>
              <a:t>Free and classical sum of coin tosses (±1)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 </a:t>
            </a:r>
            <a:r>
              <a:rPr lang="en-US" dirty="0" err="1" smtClean="0"/>
              <a:t>Kron</a:t>
            </a:r>
            <a:r>
              <a:rPr lang="en-US" dirty="0" smtClean="0"/>
              <a:t> A  + B </a:t>
            </a:r>
            <a:r>
              <a:rPr lang="en-US" dirty="0" err="1" smtClean="0"/>
              <a:t>kron</a:t>
            </a:r>
            <a:r>
              <a:rPr lang="en-US" dirty="0" smtClean="0"/>
              <a:t> I  (A and B  anything)</a:t>
            </a:r>
          </a:p>
          <a:p>
            <a:r>
              <a:rPr lang="en-US" dirty="0" smtClean="0"/>
              <a:t>Eigenvalues easy here right?  Just the sum</a:t>
            </a:r>
          </a:p>
          <a:p>
            <a:pPr lvl="1"/>
            <a:r>
              <a:rPr lang="en-US" dirty="0" smtClean="0"/>
              <a:t>For us now, that’s classical sum</a:t>
            </a:r>
          </a:p>
          <a:p>
            <a:pPr lvl="1"/>
            <a:r>
              <a:rPr lang="en-US" dirty="0" smtClean="0"/>
              <a:t>That’s just if both are </a:t>
            </a:r>
            <a:r>
              <a:rPr lang="en-US" dirty="0" err="1" smtClean="0"/>
              <a:t>nxn</a:t>
            </a:r>
            <a:endParaRPr lang="en-US" dirty="0" smtClean="0"/>
          </a:p>
          <a:p>
            <a:r>
              <a:rPr lang="en-US" dirty="0" smtClean="0"/>
              <a:t>But in quantum information the matrices don’t line up</a:t>
            </a:r>
          </a:p>
          <a:p>
            <a:r>
              <a:rPr lang="en-US" dirty="0" smtClean="0"/>
              <a:t>Something about d and d^2 and d^2 and 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about how the line up leads to entanglement and difficulties even before seeing the H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 Now the H (maybe not yet in Q format)</a:t>
            </a:r>
          </a:p>
          <a:p>
            <a:r>
              <a:rPr lang="en-US" dirty="0" smtClean="0"/>
              <a:t>Notice what’s easy and what’s hard</a:t>
            </a:r>
          </a:p>
          <a:p>
            <a:r>
              <a:rPr lang="en-US" dirty="0" smtClean="0"/>
              <a:t>The even terms are still easy </a:t>
            </a:r>
          </a:p>
          <a:p>
            <a:r>
              <a:rPr lang="en-US" dirty="0" smtClean="0"/>
              <a:t>The odd terms are still easy</a:t>
            </a:r>
          </a:p>
          <a:p>
            <a:r>
              <a:rPr lang="en-US" dirty="0" smtClean="0"/>
              <a:t>The sum is anything but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  <p:sp>
        <p:nvSpPr>
          <p:cNvPr id="4" name="Rectangle 3"/>
          <p:cNvSpPr/>
          <p:nvPr/>
        </p:nvSpPr>
        <p:spPr>
          <a:xfrm>
            <a:off x="1066800" y="762000"/>
            <a:ext cx="7010400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hoped free probability would be good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was our first guess</a:t>
            </a:r>
          </a:p>
          <a:p>
            <a:r>
              <a:rPr lang="en-US" dirty="0" smtClean="0"/>
              <a:t>It wasn’t bad (sometimes even very good)</a:t>
            </a:r>
          </a:p>
          <a:p>
            <a:r>
              <a:rPr lang="en-US" dirty="0" smtClean="0"/>
              <a:t>It wasn’t good enough</a:t>
            </a:r>
          </a:p>
          <a:p>
            <a:r>
              <a:rPr lang="en-US" dirty="0" smtClean="0"/>
              <a:t>Here’s a picture (maybe p around the  middle)</a:t>
            </a:r>
          </a:p>
          <a:p>
            <a:r>
              <a:rPr lang="en-US" dirty="0" smtClean="0"/>
              <a:t>(probably N=3 d=2) p=,478</a:t>
            </a:r>
          </a:p>
          <a:p>
            <a:r>
              <a:rPr lang="en-US" dirty="0" smtClean="0"/>
              <a:t>Animation could be cool here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 at the 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main point now is to say that the mathematics turned out nicer than we expected</a:t>
            </a:r>
          </a:p>
          <a:p>
            <a:r>
              <a:rPr lang="en-US" dirty="0" smtClean="0"/>
              <a:t>Answers “universal” (I hate that word), independent of the densities of eigenvalues</a:t>
            </a:r>
          </a:p>
          <a:p>
            <a:r>
              <a:rPr lang="en-US" dirty="0" smtClean="0"/>
              <a:t>Maple story – we thought we didn’t clear the memory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to drill down on the slider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was about matching 4</a:t>
            </a:r>
            <a:r>
              <a:rPr lang="en-US" baseline="30000" dirty="0" smtClean="0"/>
              <a:t>th</a:t>
            </a:r>
            <a:r>
              <a:rPr lang="en-US" dirty="0" smtClean="0"/>
              <a:t> moments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  <p:sp>
        <p:nvSpPr>
          <p:cNvPr id="4" name="Rectangle 3"/>
          <p:cNvSpPr/>
          <p:nvPr/>
        </p:nvSpPr>
        <p:spPr>
          <a:xfrm>
            <a:off x="381000" y="4572000"/>
            <a:ext cx="83058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here’s what matching four moments tends to look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not good enough</a:t>
            </a:r>
          </a:p>
          <a:p>
            <a:r>
              <a:rPr lang="en-US" dirty="0" smtClean="0"/>
              <a:t>We’re getting more somehow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some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the </a:t>
            </a:r>
            <a:r>
              <a:rPr lang="en-US" dirty="0" err="1" smtClean="0"/>
              <a:t>q’s</a:t>
            </a:r>
            <a:r>
              <a:rPr lang="en-US" dirty="0" smtClean="0"/>
              <a:t> for quantum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the 4</a:t>
            </a:r>
            <a:r>
              <a:rPr lang="en-US" baseline="30000" dirty="0" smtClean="0"/>
              <a:t>th </a:t>
            </a:r>
            <a:r>
              <a:rPr lang="en-US" dirty="0" smtClean="0"/>
              <a:t>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three moments are the same</a:t>
            </a:r>
          </a:p>
          <a:p>
            <a:pPr lvl="1"/>
            <a:r>
              <a:rPr lang="en-US" dirty="0" smtClean="0"/>
              <a:t>How cool is that</a:t>
            </a:r>
          </a:p>
          <a:p>
            <a:pPr lvl="1"/>
            <a:r>
              <a:rPr lang="en-US" dirty="0" smtClean="0"/>
              <a:t>Who would have guessed</a:t>
            </a:r>
          </a:p>
          <a:p>
            <a:r>
              <a:rPr lang="en-US" dirty="0" smtClean="0"/>
              <a:t>And also probably the departure theorem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 slider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n-1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Speculation about the sum of any symmetric matrices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Complicated Roadmap</a:t>
            </a:r>
            <a:endParaRPr lang="en-US" dirty="0"/>
          </a:p>
        </p:txBody>
      </p:sp>
      <p:pic>
        <p:nvPicPr>
          <p:cNvPr id="6" name="Content Placeholder 5" descr="roadMapFinNOSect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7543800" cy="5652721"/>
          </a:xfrm>
        </p:spPr>
      </p:pic>
      <p:sp>
        <p:nvSpPr>
          <p:cNvPr id="11" name="Right Arrow 10"/>
          <p:cNvSpPr/>
          <p:nvPr/>
        </p:nvSpPr>
        <p:spPr>
          <a:xfrm rot="2537626" flipV="1">
            <a:off x="2882977" y="2200777"/>
            <a:ext cx="1870072" cy="2200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062374" flipH="1" flipV="1">
            <a:off x="4698690" y="2275841"/>
            <a:ext cx="1846680" cy="168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55224" y="1324099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03868" y="1376549"/>
            <a:ext cx="685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30480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Question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29036" r="5556" b="13892"/>
          <a:stretch>
            <a:fillRect/>
          </a:stretch>
        </p:blipFill>
        <p:spPr bwMode="auto">
          <a:xfrm>
            <a:off x="990600" y="2362200"/>
            <a:ext cx="7123216" cy="34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1828800"/>
            <a:ext cx="37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eigenvalues</a:t>
            </a:r>
            <a:r>
              <a:rPr lang="en-US" sz="3600" dirty="0" smtClean="0"/>
              <a:t> of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4900" y="6248400"/>
            <a:ext cx="888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the diagonals are random, and randomly ordered.    Too easy?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Question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48400"/>
            <a:ext cx="956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 Q is orthogonal with </a:t>
            </a:r>
            <a:r>
              <a:rPr lang="en-US" sz="2400" dirty="0" err="1" smtClean="0"/>
              <a:t>Haar</a:t>
            </a:r>
            <a:r>
              <a:rPr lang="en-US" sz="2400" dirty="0" smtClean="0"/>
              <a:t> measure.           </a:t>
            </a:r>
            <a:r>
              <a:rPr lang="en-US" dirty="0" smtClean="0"/>
              <a:t>(Infinite limit = Free probability)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30" t="32000" r="1880" b="16000"/>
          <a:stretch>
            <a:fillRect/>
          </a:stretch>
        </p:blipFill>
        <p:spPr bwMode="auto">
          <a:xfrm>
            <a:off x="762000" y="2514600"/>
            <a:ext cx="7584374" cy="30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1828800"/>
            <a:ext cx="37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eigenvalues</a:t>
            </a:r>
            <a:r>
              <a:rPr lang="en-US" sz="3600" dirty="0" smtClean="0"/>
              <a:t> of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Information Question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943600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 Q is somewhat complicated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(This is the general sum of two symmetric matrices)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730" t="32000" r="1880" b="16000"/>
          <a:stretch>
            <a:fillRect/>
          </a:stretch>
        </p:blipFill>
        <p:spPr bwMode="auto">
          <a:xfrm>
            <a:off x="762000" y="2514600"/>
            <a:ext cx="7584374" cy="30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1828800"/>
            <a:ext cx="3771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eigenvalues</a:t>
            </a:r>
            <a:r>
              <a:rPr lang="en-US" sz="3600" dirty="0" smtClean="0"/>
              <a:t> of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kind of an answer?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Histogram or </a:t>
            </a:r>
            <a:r>
              <a:rPr lang="en-US" dirty="0" err="1" smtClean="0"/>
              <a:t>Eigenvalue</a:t>
            </a:r>
            <a:r>
              <a:rPr lang="en-US" dirty="0" smtClean="0"/>
              <a:t> Measure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0417" t="22222" r="4167" b="24348"/>
          <a:stretch>
            <a:fillRect/>
          </a:stretch>
        </p:blipFill>
        <p:spPr bwMode="auto">
          <a:xfrm>
            <a:off x="0" y="1295400"/>
            <a:ext cx="714660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micir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5901" y="914400"/>
            <a:ext cx="2748099" cy="2057400"/>
          </a:xfrm>
          <a:prstGeom prst="rect">
            <a:avLst/>
          </a:prstGeom>
        </p:spPr>
      </p:pic>
      <p:pic>
        <p:nvPicPr>
          <p:cNvPr id="6" name="Picture 5" descr="mp.jpg"/>
          <p:cNvPicPr>
            <a:picLocks noChangeAspect="1"/>
          </p:cNvPicPr>
          <p:nvPr/>
        </p:nvPicPr>
        <p:blipFill>
          <a:blip r:embed="rId5" cstate="print"/>
          <a:srcRect l="7863" t="3846" r="5265"/>
          <a:stretch>
            <a:fillRect/>
          </a:stretch>
        </p:blipFill>
        <p:spPr>
          <a:xfrm>
            <a:off x="6629400" y="2819400"/>
            <a:ext cx="2514600" cy="1905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3167" t="29508" r="63172" b="63206"/>
          <a:stretch>
            <a:fillRect/>
          </a:stretch>
        </p:blipFill>
        <p:spPr bwMode="auto">
          <a:xfrm>
            <a:off x="7772400" y="121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167" t="56223" r="63172" b="36491"/>
          <a:stretch>
            <a:fillRect/>
          </a:stretch>
        </p:blipFill>
        <p:spPr bwMode="auto">
          <a:xfrm>
            <a:off x="7848600" y="2971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6893146" y="114167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953250" y="29146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kind of an answer?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Histogram or </a:t>
            </a:r>
            <a:r>
              <a:rPr lang="en-US" dirty="0" err="1" smtClean="0"/>
              <a:t>Eigenvalue</a:t>
            </a:r>
            <a:r>
              <a:rPr lang="en-US" dirty="0" smtClean="0"/>
              <a:t> Measure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0417" t="22222" r="4167" b="3704"/>
          <a:stretch>
            <a:fillRect/>
          </a:stretch>
        </p:blipFill>
        <p:spPr bwMode="auto">
          <a:xfrm>
            <a:off x="0" y="1295400"/>
            <a:ext cx="714660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micir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5901" y="914400"/>
            <a:ext cx="2748099" cy="2057400"/>
          </a:xfrm>
          <a:prstGeom prst="rect">
            <a:avLst/>
          </a:prstGeom>
        </p:spPr>
      </p:pic>
      <p:pic>
        <p:nvPicPr>
          <p:cNvPr id="6" name="Picture 5" descr="mp.jpg"/>
          <p:cNvPicPr>
            <a:picLocks noChangeAspect="1"/>
          </p:cNvPicPr>
          <p:nvPr/>
        </p:nvPicPr>
        <p:blipFill>
          <a:blip r:embed="rId5" cstate="print"/>
          <a:srcRect l="7863" t="3846" r="5265"/>
          <a:stretch>
            <a:fillRect/>
          </a:stretch>
        </p:blipFill>
        <p:spPr>
          <a:xfrm>
            <a:off x="6629400" y="2819400"/>
            <a:ext cx="2514600" cy="1905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3167" t="29508" r="63172" b="63206"/>
          <a:stretch>
            <a:fillRect/>
          </a:stretch>
        </p:blipFill>
        <p:spPr bwMode="auto">
          <a:xfrm>
            <a:off x="7772400" y="1219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167" t="56223" r="63172" b="36491"/>
          <a:stretch>
            <a:fillRect/>
          </a:stretch>
        </p:blipFill>
        <p:spPr bwMode="auto">
          <a:xfrm>
            <a:off x="7848600" y="2971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flipH="1">
            <a:off x="6893146" y="114167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953250" y="29146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7244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Now that eigenvalues </a:t>
            </a:r>
            <a:br>
              <a:rPr lang="en-US" dirty="0" smtClean="0"/>
            </a:br>
            <a:r>
              <a:rPr lang="en-US" dirty="0" smtClean="0"/>
              <a:t>look like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3810001"/>
          </a:xfrm>
        </p:spPr>
        <p:txBody>
          <a:bodyPr>
            <a:normAutofit/>
          </a:bodyPr>
          <a:lstStyle/>
          <a:p>
            <a:r>
              <a:rPr lang="en-US" dirty="0" smtClean="0"/>
              <a:t>Q=I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Classical sum </a:t>
            </a:r>
            <a:r>
              <a:rPr lang="en-US" dirty="0" smtClean="0"/>
              <a:t>of random variables</a:t>
            </a:r>
          </a:p>
          <a:p>
            <a:pPr lvl="1"/>
            <a:r>
              <a:rPr lang="en-US" dirty="0" smtClean="0"/>
              <a:t>Pick a random </a:t>
            </a:r>
            <a:r>
              <a:rPr lang="en-US" dirty="0" err="1" smtClean="0"/>
              <a:t>eigenvalue</a:t>
            </a:r>
            <a:r>
              <a:rPr lang="en-US" dirty="0" smtClean="0"/>
              <a:t> from A, and a random </a:t>
            </a:r>
            <a:r>
              <a:rPr lang="en-US" dirty="0" err="1" smtClean="0"/>
              <a:t>eigenvalue</a:t>
            </a:r>
            <a:r>
              <a:rPr lang="en-US" dirty="0" smtClean="0"/>
              <a:t> from B uniformly and add</a:t>
            </a:r>
          </a:p>
          <a:p>
            <a:pPr lvl="1">
              <a:buNone/>
            </a:pPr>
            <a:r>
              <a:rPr lang="en-US" dirty="0" smtClean="0"/>
              <a:t>    = Classical convolution of probability densities</a:t>
            </a:r>
          </a:p>
          <a:p>
            <a:pPr lvl="1">
              <a:buNone/>
            </a:pPr>
            <a:r>
              <a:rPr lang="en-US" dirty="0" smtClean="0"/>
              <a:t>    =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008" t="22616" r="9722" b="17726"/>
          <a:stretch>
            <a:fillRect/>
          </a:stretch>
        </p:blipFill>
        <p:spPr bwMode="auto">
          <a:xfrm>
            <a:off x="4953001" y="0"/>
            <a:ext cx="4190999" cy="2678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7706" t="54068" r="20841" b="27910"/>
          <a:stretch>
            <a:fillRect/>
          </a:stretch>
        </p:blipFill>
        <p:spPr bwMode="auto">
          <a:xfrm>
            <a:off x="1447800" y="5638800"/>
            <a:ext cx="3467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25000" t="24450" r="11111" b="11002"/>
          <a:stretch>
            <a:fillRect/>
          </a:stretch>
        </p:blipFill>
        <p:spPr bwMode="auto">
          <a:xfrm>
            <a:off x="4881418" y="0"/>
            <a:ext cx="4262582" cy="3057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557</Words>
  <Application>Microsoft Office PowerPoint</Application>
  <PresentationFormat>On-screen Show (4:3)</PresentationFormat>
  <Paragraphs>102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What are the Eigenvalues of a Sum of (Non-Commuting)  Random Symmetric Matrices? :  A "Quantum Information" inspired Answer. </vt:lpstr>
      <vt:lpstr>Complicated Roadmap</vt:lpstr>
      <vt:lpstr>Complicated Roadmap</vt:lpstr>
      <vt:lpstr>Simple Question</vt:lpstr>
      <vt:lpstr>Another Question</vt:lpstr>
      <vt:lpstr>Quantum Information Question</vt:lpstr>
      <vt:lpstr>What kind of an answer?</vt:lpstr>
      <vt:lpstr>What kind of an answer?</vt:lpstr>
      <vt:lpstr>Now that eigenvalues  look like random variables</vt:lpstr>
      <vt:lpstr>Now that eigenvalue histograms look like random variables</vt:lpstr>
      <vt:lpstr>Free probability</vt:lpstr>
      <vt:lpstr>More slides</vt:lpstr>
      <vt:lpstr>Slide 13</vt:lpstr>
      <vt:lpstr>Slide 14</vt:lpstr>
      <vt:lpstr>Complicated Roadmap</vt:lpstr>
      <vt:lpstr>We hoped free probability would be good enough</vt:lpstr>
      <vt:lpstr>Hint at the hybrid</vt:lpstr>
      <vt:lpstr>Now to drill down on the slider</vt:lpstr>
      <vt:lpstr>Complicated Roadmap</vt:lpstr>
      <vt:lpstr>But here’s what matching four moments tends to look like</vt:lpstr>
      <vt:lpstr>And now some math</vt:lpstr>
      <vt:lpstr>Here are the 4th  moments</vt:lpstr>
      <vt:lpstr>We have a slider theorem</vt:lpstr>
      <vt:lpstr>Slide n-1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Eigenvalues of a Sum of Non-Commuting Random Symmetric Matrices? : A "Quantum Information" inspired Answer.</dc:title>
  <dc:creator>edelman</dc:creator>
  <cp:lastModifiedBy>edelman</cp:lastModifiedBy>
  <cp:revision>201</cp:revision>
  <dcterms:created xsi:type="dcterms:W3CDTF">2010-12-03T17:16:54Z</dcterms:created>
  <dcterms:modified xsi:type="dcterms:W3CDTF">2011-06-27T20:56:05Z</dcterms:modified>
</cp:coreProperties>
</file>